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99" r:id="rId3"/>
    <p:sldId id="388" r:id="rId4"/>
    <p:sldId id="321" r:id="rId5"/>
    <p:sldId id="403" r:id="rId6"/>
    <p:sldId id="389" r:id="rId7"/>
    <p:sldId id="404" r:id="rId8"/>
    <p:sldId id="401" r:id="rId9"/>
    <p:sldId id="436" r:id="rId10"/>
    <p:sldId id="322" r:id="rId11"/>
    <p:sldId id="434" r:id="rId12"/>
    <p:sldId id="410" r:id="rId13"/>
    <p:sldId id="333" r:id="rId14"/>
    <p:sldId id="334" r:id="rId15"/>
    <p:sldId id="336" r:id="rId16"/>
    <p:sldId id="381" r:id="rId17"/>
    <p:sldId id="338" r:id="rId18"/>
    <p:sldId id="406" r:id="rId19"/>
    <p:sldId id="337" r:id="rId20"/>
    <p:sldId id="408" r:id="rId21"/>
    <p:sldId id="407" r:id="rId22"/>
    <p:sldId id="342" r:id="rId23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$niccolai" initials="SN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BE0E3"/>
    <a:srgbClr val="FF0000"/>
    <a:srgbClr val="FFFF00"/>
    <a:srgbClr val="00FF00"/>
    <a:srgbClr val="FFFFFF"/>
    <a:srgbClr val="FF3399"/>
    <a:srgbClr val="0066CC"/>
    <a:srgbClr val="FFCCCC"/>
    <a:srgbClr val="FD738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4" autoAdjust="0"/>
    <p:restoredTop sz="89846" autoAdjust="0"/>
  </p:normalViewPr>
  <p:slideViewPr>
    <p:cSldViewPr snapToGrid="0">
      <p:cViewPr>
        <p:scale>
          <a:sx n="66" d="100"/>
          <a:sy n="66" d="100"/>
        </p:scale>
        <p:origin x="-82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1458" y="-108"/>
      </p:cViewPr>
      <p:guideLst>
        <p:guide orient="horz" pos="2880"/>
        <p:guide pos="2160"/>
      </p:guideLst>
    </p:cSldViewPr>
  </p:notesViewPr>
  <p:gridSpacing cx="122772488" cy="1227724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382A4553-5E4A-4911-97D6-95035F0E73A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FC6992A6-A82E-43D0-A077-F8223F86E17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B84F5-7310-4486-B9BA-4F9A6FEC559A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632FBC-8880-4F11-A151-64019CA63746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28A2B8-AE44-4AFF-9089-45F6294BE833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At twist 2 and leading</a:t>
            </a:r>
            <a:r>
              <a:rPr lang="en-US" baseline="0" dirty="0" smtClean="0"/>
              <a:t> order there are 4 GPDS. Spin crises instead of puzzle.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BH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known</a:t>
            </a:r>
            <a:r>
              <a:rPr lang="fr-FR" dirty="0" smtClean="0"/>
              <a:t> and calculable </a:t>
            </a:r>
            <a:r>
              <a:rPr lang="fr-FR" dirty="0" err="1" smtClean="0"/>
              <a:t>from</a:t>
            </a:r>
            <a:r>
              <a:rPr lang="fr-FR" dirty="0" smtClean="0"/>
              <a:t> FF.</a:t>
            </a:r>
            <a:r>
              <a:rPr lang="fr-FR" baseline="0" dirty="0" smtClean="0"/>
              <a:t> Real part accessible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DSA as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nDVCS</a:t>
            </a:r>
            <a:r>
              <a:rPr lang="fr-FR" dirty="0" smtClean="0"/>
              <a:t> </a:t>
            </a:r>
            <a:r>
              <a:rPr lang="fr-FR" dirty="0" err="1" smtClean="0"/>
              <a:t>complements</a:t>
            </a:r>
            <a:r>
              <a:rPr lang="fr-FR" dirty="0" smtClean="0"/>
              <a:t> </a:t>
            </a:r>
            <a:r>
              <a:rPr lang="fr-FR" dirty="0" err="1" smtClean="0"/>
              <a:t>pDVCS</a:t>
            </a:r>
            <a:r>
              <a:rPr lang="fr-FR" dirty="0" smtClean="0"/>
              <a:t> for the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different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sensitivity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GPDs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various</a:t>
            </a:r>
            <a:r>
              <a:rPr lang="fr-FR" baseline="0" dirty="0" smtClean="0"/>
              <a:t> observables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703263"/>
            <a:ext cx="4586288" cy="3441700"/>
          </a:xfrm>
          <a:ln/>
        </p:spPr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374" y="4357786"/>
            <a:ext cx="5033038" cy="4074772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Say for valence quarks </a:t>
            </a:r>
            <a:r>
              <a:rPr lang="fr-FR" dirty="0" err="1" smtClean="0"/>
              <a:t>only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55826-BD3B-46FC-8DCE-6147F1888DE5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48F75-3AB5-492A-AEA0-BBF814D7833D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detector</a:t>
            </a:r>
            <a:r>
              <a:rPr lang="en-US" baseline="0" dirty="0" smtClean="0"/>
              <a:t> segmentation has been chosen to optimize the matching between surfaces of </a:t>
            </a:r>
            <a:r>
              <a:rPr lang="en-US" baseline="0" dirty="0" err="1" smtClean="0"/>
              <a:t>scintillator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photocathodes</a:t>
            </a:r>
            <a:r>
              <a:rPr lang="en-US" baseline="0" dirty="0" smtClean="0"/>
              <a:t> of PMTs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227013" y="188913"/>
            <a:ext cx="8636000" cy="1393825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Deeply Virtual Compton Scattering</a:t>
            </a:r>
            <a:b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on the neutron with CLAS12 at 11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endParaRPr lang="en-US" sz="3200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46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9986" y="1565563"/>
            <a:ext cx="4084230" cy="402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9" name="Text Box 38"/>
          <p:cNvSpPr txBox="1">
            <a:spLocks noChangeArrowheads="1"/>
          </p:cNvSpPr>
          <p:nvPr/>
        </p:nvSpPr>
        <p:spPr bwMode="auto">
          <a:xfrm>
            <a:off x="2107291" y="4023832"/>
            <a:ext cx="183666" cy="368975"/>
          </a:xfrm>
          <a:prstGeom prst="rect">
            <a:avLst/>
          </a:prstGeom>
          <a:noFill/>
          <a:ln w="25400" cap="rnd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1429" tIns="45715" rIns="91429" bIns="45715">
            <a:spAutoFit/>
          </a:bodyPr>
          <a:lstStyle/>
          <a:p>
            <a:pPr algn="ctr" eaLnBrk="1" hangingPunct="1"/>
            <a:endParaRPr lang="fr-FR" sz="1800" b="1" dirty="0">
              <a:latin typeface="Times New Roman" pitchFamily="18" charset="0"/>
            </a:endParaRPr>
          </a:p>
        </p:txBody>
      </p:sp>
      <p:grpSp>
        <p:nvGrpSpPr>
          <p:cNvPr id="190" name="Group 15"/>
          <p:cNvGrpSpPr>
            <a:grpSpLocks noChangeAspect="1"/>
          </p:cNvGrpSpPr>
          <p:nvPr/>
        </p:nvGrpSpPr>
        <p:grpSpPr bwMode="auto">
          <a:xfrm rot="2865258" flipH="1">
            <a:off x="3009266" y="2525204"/>
            <a:ext cx="219625" cy="938093"/>
            <a:chOff x="1324" y="1002"/>
            <a:chExt cx="146" cy="462"/>
          </a:xfrm>
        </p:grpSpPr>
        <p:sp>
          <p:nvSpPr>
            <p:cNvPr id="214" name="Freeform 16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8" y="9"/>
                </a:cxn>
                <a:cxn ang="0">
                  <a:pos x="12" y="11"/>
                </a:cxn>
                <a:cxn ang="0">
                  <a:pos x="129" y="58"/>
                </a:cxn>
                <a:cxn ang="0">
                  <a:pos x="135" y="60"/>
                </a:cxn>
                <a:cxn ang="0">
                  <a:pos x="139" y="63"/>
                </a:cxn>
                <a:cxn ang="0">
                  <a:pos x="142" y="65"/>
                </a:cxn>
                <a:cxn ang="0">
                  <a:pos x="141" y="69"/>
                </a:cxn>
                <a:cxn ang="0">
                  <a:pos x="141" y="71"/>
                </a:cxn>
                <a:cxn ang="0">
                  <a:pos x="138" y="74"/>
                </a:cxn>
                <a:cxn ang="0">
                  <a:pos x="11" y="60"/>
                </a:cxn>
                <a:cxn ang="0">
                  <a:pos x="10" y="61"/>
                </a:cxn>
                <a:cxn ang="0">
                  <a:pos x="4" y="59"/>
                </a:cxn>
                <a:cxn ang="0">
                  <a:pos x="4" y="60"/>
                </a:cxn>
                <a:cxn ang="0">
                  <a:pos x="2" y="62"/>
                </a:cxn>
                <a:cxn ang="0">
                  <a:pos x="0" y="65"/>
                </a:cxn>
              </a:cxnLst>
              <a:rect l="0" t="0" r="r" b="b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5" name="Freeform 17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4" y="4"/>
                </a:cxn>
                <a:cxn ang="0">
                  <a:pos x="6" y="6"/>
                </a:cxn>
                <a:cxn ang="0">
                  <a:pos x="10" y="7"/>
                </a:cxn>
                <a:cxn ang="0">
                  <a:pos x="133" y="57"/>
                </a:cxn>
                <a:cxn ang="0">
                  <a:pos x="137" y="61"/>
                </a:cxn>
                <a:cxn ang="0">
                  <a:pos x="140" y="61"/>
                </a:cxn>
                <a:cxn ang="0">
                  <a:pos x="141" y="65"/>
                </a:cxn>
                <a:cxn ang="0">
                  <a:pos x="141" y="66"/>
                </a:cxn>
                <a:cxn ang="0">
                  <a:pos x="142" y="71"/>
                </a:cxn>
                <a:cxn ang="0">
                  <a:pos x="137" y="71"/>
                </a:cxn>
                <a:cxn ang="0">
                  <a:pos x="12" y="59"/>
                </a:cxn>
                <a:cxn ang="0">
                  <a:pos x="7" y="59"/>
                </a:cxn>
                <a:cxn ang="0">
                  <a:pos x="6" y="59"/>
                </a:cxn>
                <a:cxn ang="0">
                  <a:pos x="4" y="59"/>
                </a:cxn>
                <a:cxn ang="0">
                  <a:pos x="1" y="59"/>
                </a:cxn>
                <a:cxn ang="0">
                  <a:pos x="0" y="61"/>
                </a:cxn>
              </a:cxnLst>
              <a:rect l="0" t="0" r="r" b="b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6" name="Freeform 18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7" y="9"/>
                </a:cxn>
                <a:cxn ang="0">
                  <a:pos x="10" y="11"/>
                </a:cxn>
                <a:cxn ang="0">
                  <a:pos x="133" y="59"/>
                </a:cxn>
                <a:cxn ang="0">
                  <a:pos x="136" y="63"/>
                </a:cxn>
                <a:cxn ang="0">
                  <a:pos x="139" y="65"/>
                </a:cxn>
                <a:cxn ang="0">
                  <a:pos x="143" y="67"/>
                </a:cxn>
                <a:cxn ang="0">
                  <a:pos x="143" y="71"/>
                </a:cxn>
                <a:cxn ang="0">
                  <a:pos x="141" y="74"/>
                </a:cxn>
                <a:cxn ang="0">
                  <a:pos x="138" y="75"/>
                </a:cxn>
                <a:cxn ang="0">
                  <a:pos x="9" y="63"/>
                </a:cxn>
                <a:cxn ang="0">
                  <a:pos x="6" y="62"/>
                </a:cxn>
                <a:cxn ang="0">
                  <a:pos x="6" y="63"/>
                </a:cxn>
                <a:cxn ang="0">
                  <a:pos x="3" y="62"/>
                </a:cxn>
                <a:cxn ang="0">
                  <a:pos x="0" y="64"/>
                </a:cxn>
                <a:cxn ang="0">
                  <a:pos x="0" y="66"/>
                </a:cxn>
              </a:cxnLst>
              <a:rect l="0" t="0" r="r" b="b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7" name="Freeform 19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6"/>
                </a:cxn>
                <a:cxn ang="0">
                  <a:pos x="11" y="7"/>
                </a:cxn>
                <a:cxn ang="0">
                  <a:pos x="131" y="54"/>
                </a:cxn>
                <a:cxn ang="0">
                  <a:pos x="136" y="58"/>
                </a:cxn>
                <a:cxn ang="0">
                  <a:pos x="139" y="59"/>
                </a:cxn>
                <a:cxn ang="0">
                  <a:pos x="143" y="63"/>
                </a:cxn>
                <a:cxn ang="0">
                  <a:pos x="143" y="66"/>
                </a:cxn>
                <a:cxn ang="0">
                  <a:pos x="140" y="69"/>
                </a:cxn>
                <a:cxn ang="0">
                  <a:pos x="138" y="69"/>
                </a:cxn>
                <a:cxn ang="0">
                  <a:pos x="11" y="57"/>
                </a:cxn>
                <a:cxn ang="0">
                  <a:pos x="7" y="58"/>
                </a:cxn>
                <a:cxn ang="0">
                  <a:pos x="4" y="57"/>
                </a:cxn>
                <a:cxn ang="0">
                  <a:pos x="1" y="57"/>
                </a:cxn>
                <a:cxn ang="0">
                  <a:pos x="1" y="59"/>
                </a:cxn>
                <a:cxn ang="0">
                  <a:pos x="0" y="62"/>
                </a:cxn>
              </a:cxnLst>
              <a:rect l="0" t="0" r="r" b="b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8" name="Freeform 20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7"/>
                </a:cxn>
                <a:cxn ang="0">
                  <a:pos x="6" y="8"/>
                </a:cxn>
                <a:cxn ang="0">
                  <a:pos x="11" y="11"/>
                </a:cxn>
                <a:cxn ang="0">
                  <a:pos x="132" y="61"/>
                </a:cxn>
                <a:cxn ang="0">
                  <a:pos x="137" y="64"/>
                </a:cxn>
                <a:cxn ang="0">
                  <a:pos x="137" y="65"/>
                </a:cxn>
                <a:cxn ang="0">
                  <a:pos x="140" y="68"/>
                </a:cxn>
                <a:cxn ang="0">
                  <a:pos x="141" y="71"/>
                </a:cxn>
                <a:cxn ang="0">
                  <a:pos x="139" y="74"/>
                </a:cxn>
                <a:cxn ang="0">
                  <a:pos x="136" y="75"/>
                </a:cxn>
                <a:cxn ang="0">
                  <a:pos x="11" y="62"/>
                </a:cxn>
                <a:cxn ang="0">
                  <a:pos x="8" y="62"/>
                </a:cxn>
                <a:cxn ang="0">
                  <a:pos x="6" y="62"/>
                </a:cxn>
                <a:cxn ang="0">
                  <a:pos x="4" y="62"/>
                </a:cxn>
                <a:cxn ang="0">
                  <a:pos x="2" y="63"/>
                </a:cxn>
                <a:cxn ang="0">
                  <a:pos x="2" y="66"/>
                </a:cxn>
              </a:cxnLst>
              <a:rect l="0" t="0" r="r" b="b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9" name="Freeform 21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10" y="8"/>
                </a:cxn>
                <a:cxn ang="0">
                  <a:pos x="129" y="57"/>
                </a:cxn>
                <a:cxn ang="0">
                  <a:pos x="136" y="59"/>
                </a:cxn>
                <a:cxn ang="0">
                  <a:pos x="138" y="62"/>
                </a:cxn>
                <a:cxn ang="0">
                  <a:pos x="139" y="66"/>
                </a:cxn>
                <a:cxn ang="0">
                  <a:pos x="141" y="68"/>
                </a:cxn>
                <a:cxn ang="0">
                  <a:pos x="140" y="70"/>
                </a:cxn>
                <a:cxn ang="0">
                  <a:pos x="136" y="73"/>
                </a:cxn>
                <a:cxn ang="0">
                  <a:pos x="12" y="59"/>
                </a:cxn>
                <a:cxn ang="0">
                  <a:pos x="8" y="59"/>
                </a:cxn>
                <a:cxn ang="0">
                  <a:pos x="4" y="59"/>
                </a:cxn>
                <a:cxn ang="0">
                  <a:pos x="3" y="59"/>
                </a:cxn>
                <a:cxn ang="0">
                  <a:pos x="3" y="61"/>
                </a:cxn>
                <a:cxn ang="0">
                  <a:pos x="2" y="64"/>
                </a:cxn>
              </a:cxnLst>
              <a:rect l="0" t="0" r="r" b="b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20" name="Freeform 22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1" y="7"/>
                </a:cxn>
                <a:cxn ang="0">
                  <a:pos x="5" y="9"/>
                </a:cxn>
                <a:cxn ang="0">
                  <a:pos x="11" y="10"/>
                </a:cxn>
                <a:cxn ang="0">
                  <a:pos x="129" y="59"/>
                </a:cxn>
                <a:cxn ang="0">
                  <a:pos x="137" y="61"/>
                </a:cxn>
                <a:cxn ang="0">
                  <a:pos x="138" y="63"/>
                </a:cxn>
                <a:cxn ang="0">
                  <a:pos x="141" y="67"/>
                </a:cxn>
                <a:cxn ang="0">
                  <a:pos x="141" y="69"/>
                </a:cxn>
                <a:cxn ang="0">
                  <a:pos x="140" y="72"/>
                </a:cxn>
                <a:cxn ang="0">
                  <a:pos x="135" y="72"/>
                </a:cxn>
                <a:cxn ang="0">
                  <a:pos x="73" y="65"/>
                </a:cxn>
              </a:cxnLst>
              <a:rect l="0" t="0" r="r" b="b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196" name="Line 35"/>
          <p:cNvSpPr>
            <a:spLocks noChangeShapeType="1"/>
          </p:cNvSpPr>
          <p:nvPr/>
        </p:nvSpPr>
        <p:spPr bwMode="auto">
          <a:xfrm rot="19213358" flipV="1">
            <a:off x="1439024" y="3538752"/>
            <a:ext cx="815733" cy="352639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197" name="Line 36"/>
          <p:cNvSpPr>
            <a:spLocks noChangeShapeType="1"/>
          </p:cNvSpPr>
          <p:nvPr/>
        </p:nvSpPr>
        <p:spPr bwMode="auto">
          <a:xfrm>
            <a:off x="1025720" y="4290429"/>
            <a:ext cx="717845" cy="0"/>
          </a:xfrm>
          <a:prstGeom prst="line">
            <a:avLst/>
          </a:prstGeom>
          <a:noFill/>
          <a:ln w="76200" cap="rnd" cmpd="tri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198" name="Line 37"/>
          <p:cNvSpPr>
            <a:spLocks noChangeShapeType="1"/>
          </p:cNvSpPr>
          <p:nvPr/>
        </p:nvSpPr>
        <p:spPr bwMode="auto">
          <a:xfrm>
            <a:off x="3130311" y="4290429"/>
            <a:ext cx="717845" cy="0"/>
          </a:xfrm>
          <a:prstGeom prst="line">
            <a:avLst/>
          </a:prstGeom>
          <a:noFill/>
          <a:ln w="76200" cap="rnd" cmpd="tri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200" name="Line 39"/>
          <p:cNvSpPr>
            <a:spLocks noChangeShapeType="1"/>
          </p:cNvSpPr>
          <p:nvPr/>
        </p:nvSpPr>
        <p:spPr bwMode="auto">
          <a:xfrm rot="2386642" flipH="1" flipV="1">
            <a:off x="2570174" y="3538752"/>
            <a:ext cx="815733" cy="352639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201" name="Oval 40"/>
          <p:cNvSpPr>
            <a:spLocks noChangeAspect="1" noChangeArrowheads="1"/>
          </p:cNvSpPr>
          <p:nvPr/>
        </p:nvSpPr>
        <p:spPr bwMode="auto">
          <a:xfrm>
            <a:off x="1566564" y="3906981"/>
            <a:ext cx="1721196" cy="720437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grpSp>
        <p:nvGrpSpPr>
          <p:cNvPr id="191" name="Group 23"/>
          <p:cNvGrpSpPr>
            <a:grpSpLocks noChangeAspect="1"/>
          </p:cNvGrpSpPr>
          <p:nvPr/>
        </p:nvGrpSpPr>
        <p:grpSpPr bwMode="auto">
          <a:xfrm rot="18734742">
            <a:off x="1582700" y="2531391"/>
            <a:ext cx="232000" cy="938092"/>
            <a:chOff x="1324" y="1002"/>
            <a:chExt cx="146" cy="462"/>
          </a:xfrm>
        </p:grpSpPr>
        <p:sp>
          <p:nvSpPr>
            <p:cNvPr id="207" name="Freeform 24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8" y="9"/>
                </a:cxn>
                <a:cxn ang="0">
                  <a:pos x="12" y="11"/>
                </a:cxn>
                <a:cxn ang="0">
                  <a:pos x="129" y="58"/>
                </a:cxn>
                <a:cxn ang="0">
                  <a:pos x="135" y="60"/>
                </a:cxn>
                <a:cxn ang="0">
                  <a:pos x="139" y="63"/>
                </a:cxn>
                <a:cxn ang="0">
                  <a:pos x="142" y="65"/>
                </a:cxn>
                <a:cxn ang="0">
                  <a:pos x="141" y="69"/>
                </a:cxn>
                <a:cxn ang="0">
                  <a:pos x="141" y="71"/>
                </a:cxn>
                <a:cxn ang="0">
                  <a:pos x="138" y="74"/>
                </a:cxn>
                <a:cxn ang="0">
                  <a:pos x="11" y="60"/>
                </a:cxn>
                <a:cxn ang="0">
                  <a:pos x="10" y="61"/>
                </a:cxn>
                <a:cxn ang="0">
                  <a:pos x="4" y="59"/>
                </a:cxn>
                <a:cxn ang="0">
                  <a:pos x="4" y="60"/>
                </a:cxn>
                <a:cxn ang="0">
                  <a:pos x="2" y="62"/>
                </a:cxn>
                <a:cxn ang="0">
                  <a:pos x="0" y="65"/>
                </a:cxn>
              </a:cxnLst>
              <a:rect l="0" t="0" r="r" b="b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08" name="Freeform 25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4" y="4"/>
                </a:cxn>
                <a:cxn ang="0">
                  <a:pos x="6" y="6"/>
                </a:cxn>
                <a:cxn ang="0">
                  <a:pos x="10" y="7"/>
                </a:cxn>
                <a:cxn ang="0">
                  <a:pos x="133" y="57"/>
                </a:cxn>
                <a:cxn ang="0">
                  <a:pos x="137" y="61"/>
                </a:cxn>
                <a:cxn ang="0">
                  <a:pos x="140" y="61"/>
                </a:cxn>
                <a:cxn ang="0">
                  <a:pos x="141" y="65"/>
                </a:cxn>
                <a:cxn ang="0">
                  <a:pos x="141" y="66"/>
                </a:cxn>
                <a:cxn ang="0">
                  <a:pos x="142" y="71"/>
                </a:cxn>
                <a:cxn ang="0">
                  <a:pos x="137" y="71"/>
                </a:cxn>
                <a:cxn ang="0">
                  <a:pos x="12" y="59"/>
                </a:cxn>
                <a:cxn ang="0">
                  <a:pos x="7" y="59"/>
                </a:cxn>
                <a:cxn ang="0">
                  <a:pos x="6" y="59"/>
                </a:cxn>
                <a:cxn ang="0">
                  <a:pos x="4" y="59"/>
                </a:cxn>
                <a:cxn ang="0">
                  <a:pos x="1" y="59"/>
                </a:cxn>
                <a:cxn ang="0">
                  <a:pos x="0" y="61"/>
                </a:cxn>
              </a:cxnLst>
              <a:rect l="0" t="0" r="r" b="b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09" name="Freeform 26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7" y="9"/>
                </a:cxn>
                <a:cxn ang="0">
                  <a:pos x="10" y="11"/>
                </a:cxn>
                <a:cxn ang="0">
                  <a:pos x="133" y="59"/>
                </a:cxn>
                <a:cxn ang="0">
                  <a:pos x="136" y="63"/>
                </a:cxn>
                <a:cxn ang="0">
                  <a:pos x="139" y="65"/>
                </a:cxn>
                <a:cxn ang="0">
                  <a:pos x="143" y="67"/>
                </a:cxn>
                <a:cxn ang="0">
                  <a:pos x="143" y="71"/>
                </a:cxn>
                <a:cxn ang="0">
                  <a:pos x="141" y="74"/>
                </a:cxn>
                <a:cxn ang="0">
                  <a:pos x="138" y="75"/>
                </a:cxn>
                <a:cxn ang="0">
                  <a:pos x="9" y="63"/>
                </a:cxn>
                <a:cxn ang="0">
                  <a:pos x="6" y="62"/>
                </a:cxn>
                <a:cxn ang="0">
                  <a:pos x="6" y="63"/>
                </a:cxn>
                <a:cxn ang="0">
                  <a:pos x="3" y="62"/>
                </a:cxn>
                <a:cxn ang="0">
                  <a:pos x="0" y="64"/>
                </a:cxn>
                <a:cxn ang="0">
                  <a:pos x="0" y="66"/>
                </a:cxn>
              </a:cxnLst>
              <a:rect l="0" t="0" r="r" b="b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0" name="Freeform 27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6"/>
                </a:cxn>
                <a:cxn ang="0">
                  <a:pos x="11" y="7"/>
                </a:cxn>
                <a:cxn ang="0">
                  <a:pos x="131" y="54"/>
                </a:cxn>
                <a:cxn ang="0">
                  <a:pos x="136" y="58"/>
                </a:cxn>
                <a:cxn ang="0">
                  <a:pos x="139" y="59"/>
                </a:cxn>
                <a:cxn ang="0">
                  <a:pos x="143" y="63"/>
                </a:cxn>
                <a:cxn ang="0">
                  <a:pos x="143" y="66"/>
                </a:cxn>
                <a:cxn ang="0">
                  <a:pos x="140" y="69"/>
                </a:cxn>
                <a:cxn ang="0">
                  <a:pos x="138" y="69"/>
                </a:cxn>
                <a:cxn ang="0">
                  <a:pos x="11" y="57"/>
                </a:cxn>
                <a:cxn ang="0">
                  <a:pos x="7" y="58"/>
                </a:cxn>
                <a:cxn ang="0">
                  <a:pos x="4" y="57"/>
                </a:cxn>
                <a:cxn ang="0">
                  <a:pos x="1" y="57"/>
                </a:cxn>
                <a:cxn ang="0">
                  <a:pos x="1" y="59"/>
                </a:cxn>
                <a:cxn ang="0">
                  <a:pos x="0" y="62"/>
                </a:cxn>
              </a:cxnLst>
              <a:rect l="0" t="0" r="r" b="b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1" name="Freeform 28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3" y="7"/>
                </a:cxn>
                <a:cxn ang="0">
                  <a:pos x="6" y="8"/>
                </a:cxn>
                <a:cxn ang="0">
                  <a:pos x="11" y="11"/>
                </a:cxn>
                <a:cxn ang="0">
                  <a:pos x="132" y="61"/>
                </a:cxn>
                <a:cxn ang="0">
                  <a:pos x="137" y="64"/>
                </a:cxn>
                <a:cxn ang="0">
                  <a:pos x="137" y="65"/>
                </a:cxn>
                <a:cxn ang="0">
                  <a:pos x="140" y="68"/>
                </a:cxn>
                <a:cxn ang="0">
                  <a:pos x="141" y="71"/>
                </a:cxn>
                <a:cxn ang="0">
                  <a:pos x="139" y="74"/>
                </a:cxn>
                <a:cxn ang="0">
                  <a:pos x="136" y="75"/>
                </a:cxn>
                <a:cxn ang="0">
                  <a:pos x="11" y="62"/>
                </a:cxn>
                <a:cxn ang="0">
                  <a:pos x="8" y="62"/>
                </a:cxn>
                <a:cxn ang="0">
                  <a:pos x="6" y="62"/>
                </a:cxn>
                <a:cxn ang="0">
                  <a:pos x="4" y="62"/>
                </a:cxn>
                <a:cxn ang="0">
                  <a:pos x="2" y="63"/>
                </a:cxn>
                <a:cxn ang="0">
                  <a:pos x="2" y="66"/>
                </a:cxn>
              </a:cxnLst>
              <a:rect l="0" t="0" r="r" b="b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2" name="Freeform 29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10" y="8"/>
                </a:cxn>
                <a:cxn ang="0">
                  <a:pos x="129" y="57"/>
                </a:cxn>
                <a:cxn ang="0">
                  <a:pos x="136" y="59"/>
                </a:cxn>
                <a:cxn ang="0">
                  <a:pos x="138" y="62"/>
                </a:cxn>
                <a:cxn ang="0">
                  <a:pos x="139" y="66"/>
                </a:cxn>
                <a:cxn ang="0">
                  <a:pos x="141" y="68"/>
                </a:cxn>
                <a:cxn ang="0">
                  <a:pos x="140" y="70"/>
                </a:cxn>
                <a:cxn ang="0">
                  <a:pos x="136" y="73"/>
                </a:cxn>
                <a:cxn ang="0">
                  <a:pos x="12" y="59"/>
                </a:cxn>
                <a:cxn ang="0">
                  <a:pos x="8" y="59"/>
                </a:cxn>
                <a:cxn ang="0">
                  <a:pos x="4" y="59"/>
                </a:cxn>
                <a:cxn ang="0">
                  <a:pos x="3" y="59"/>
                </a:cxn>
                <a:cxn ang="0">
                  <a:pos x="3" y="61"/>
                </a:cxn>
                <a:cxn ang="0">
                  <a:pos x="2" y="64"/>
                </a:cxn>
              </a:cxnLst>
              <a:rect l="0" t="0" r="r" b="b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3" name="Freeform 30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1" y="7"/>
                </a:cxn>
                <a:cxn ang="0">
                  <a:pos x="5" y="9"/>
                </a:cxn>
                <a:cxn ang="0">
                  <a:pos x="11" y="10"/>
                </a:cxn>
                <a:cxn ang="0">
                  <a:pos x="129" y="59"/>
                </a:cxn>
                <a:cxn ang="0">
                  <a:pos x="137" y="61"/>
                </a:cxn>
                <a:cxn ang="0">
                  <a:pos x="138" y="63"/>
                </a:cxn>
                <a:cxn ang="0">
                  <a:pos x="141" y="67"/>
                </a:cxn>
                <a:cxn ang="0">
                  <a:pos x="141" y="69"/>
                </a:cxn>
                <a:cxn ang="0">
                  <a:pos x="140" y="72"/>
                </a:cxn>
                <a:cxn ang="0">
                  <a:pos x="135" y="72"/>
                </a:cxn>
                <a:cxn ang="0">
                  <a:pos x="73" y="65"/>
                </a:cxn>
              </a:cxnLst>
              <a:rect l="0" t="0" r="r" b="b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192" name="Line 31"/>
          <p:cNvSpPr>
            <a:spLocks noChangeShapeType="1"/>
          </p:cNvSpPr>
          <p:nvPr/>
        </p:nvSpPr>
        <p:spPr bwMode="auto">
          <a:xfrm rot="20254384" flipV="1">
            <a:off x="1176955" y="2247214"/>
            <a:ext cx="815733" cy="352639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193" name="Line 32"/>
          <p:cNvSpPr>
            <a:spLocks noChangeShapeType="1"/>
          </p:cNvSpPr>
          <p:nvPr/>
        </p:nvSpPr>
        <p:spPr bwMode="auto">
          <a:xfrm flipH="1">
            <a:off x="552595" y="2747842"/>
            <a:ext cx="717845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194" name="Line 33"/>
          <p:cNvSpPr>
            <a:spLocks noChangeShapeType="1"/>
          </p:cNvSpPr>
          <p:nvPr/>
        </p:nvSpPr>
        <p:spPr bwMode="auto">
          <a:xfrm flipH="1">
            <a:off x="2053544" y="3310336"/>
            <a:ext cx="717845" cy="0"/>
          </a:xfrm>
          <a:prstGeom prst="line">
            <a:avLst/>
          </a:prstGeom>
          <a:noFill/>
          <a:ln w="25400" cap="rnd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195" name="Rectangle 34"/>
          <p:cNvSpPr>
            <a:spLocks noChangeArrowheads="1"/>
          </p:cNvSpPr>
          <p:nvPr/>
        </p:nvSpPr>
        <p:spPr bwMode="auto">
          <a:xfrm>
            <a:off x="469465" y="2420766"/>
            <a:ext cx="410586" cy="46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eaLnBrk="1" hangingPunct="1"/>
            <a:r>
              <a:rPr lang="en-US" sz="16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</a:p>
        </p:txBody>
      </p:sp>
      <p:sp>
        <p:nvSpPr>
          <p:cNvPr id="202" name="Rectangle 41"/>
          <p:cNvSpPr>
            <a:spLocks noChangeArrowheads="1"/>
          </p:cNvSpPr>
          <p:nvPr/>
        </p:nvSpPr>
        <p:spPr bwMode="auto">
          <a:xfrm>
            <a:off x="1647358" y="1842652"/>
            <a:ext cx="513912" cy="46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eaLnBrk="1" hangingPunct="1"/>
            <a:r>
              <a:rPr lang="en-US" sz="1600" i="1" dirty="0">
                <a:solidFill>
                  <a:srgbClr val="000000"/>
                </a:solidFill>
                <a:latin typeface="Times New Roman" pitchFamily="18" charset="0"/>
              </a:rPr>
              <a:t>k’</a:t>
            </a:r>
          </a:p>
        </p:txBody>
      </p:sp>
      <p:sp>
        <p:nvSpPr>
          <p:cNvPr id="203" name="Rectangle 42"/>
          <p:cNvSpPr>
            <a:spLocks noChangeArrowheads="1"/>
          </p:cNvSpPr>
          <p:nvPr/>
        </p:nvSpPr>
        <p:spPr bwMode="auto">
          <a:xfrm>
            <a:off x="3405551" y="2390746"/>
            <a:ext cx="530227" cy="46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eaLnBrk="1" hangingPunct="1"/>
            <a:r>
              <a:rPr lang="en-US" sz="1600" i="1" dirty="0">
                <a:solidFill>
                  <a:srgbClr val="000000"/>
                </a:solidFill>
                <a:latin typeface="Times New Roman" pitchFamily="18" charset="0"/>
              </a:rPr>
              <a:t>q’</a:t>
            </a:r>
          </a:p>
        </p:txBody>
      </p:sp>
      <p:sp>
        <p:nvSpPr>
          <p:cNvPr id="204" name="Text Box 43"/>
          <p:cNvSpPr txBox="1">
            <a:spLocks noChangeArrowheads="1"/>
          </p:cNvSpPr>
          <p:nvPr/>
        </p:nvSpPr>
        <p:spPr bwMode="auto">
          <a:xfrm>
            <a:off x="1980002" y="4056545"/>
            <a:ext cx="954085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eaLnBrk="1" hangingPunct="1"/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</a:p>
        </p:txBody>
      </p:sp>
      <p:sp>
        <p:nvSpPr>
          <p:cNvPr id="205" name="Text Box 44"/>
          <p:cNvSpPr txBox="1">
            <a:spLocks noChangeArrowheads="1"/>
          </p:cNvSpPr>
          <p:nvPr/>
        </p:nvSpPr>
        <p:spPr bwMode="auto">
          <a:xfrm>
            <a:off x="805989" y="3934739"/>
            <a:ext cx="298457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eaLnBrk="1" hangingPunct="1"/>
            <a:r>
              <a:rPr lang="en-US" sz="160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sz="1600" i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6" name="Text Box 45"/>
          <p:cNvSpPr txBox="1">
            <a:spLocks noChangeArrowheads="1"/>
          </p:cNvSpPr>
          <p:nvPr/>
        </p:nvSpPr>
        <p:spPr bwMode="auto">
          <a:xfrm>
            <a:off x="3649661" y="3934739"/>
            <a:ext cx="367386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9" tIns="45715" rIns="91429" bIns="45715">
            <a:spAutoFit/>
          </a:bodyPr>
          <a:lstStyle/>
          <a:p>
            <a:pPr eaLnBrk="1" hangingPunct="1"/>
            <a:r>
              <a:rPr lang="en-US" sz="1600" i="1" dirty="0" smtClean="0">
                <a:solidFill>
                  <a:srgbClr val="000000"/>
                </a:solidFill>
                <a:latin typeface="Times New Roman" pitchFamily="18" charset="0"/>
              </a:rPr>
              <a:t>n’</a:t>
            </a:r>
            <a:endParaRPr lang="en-US" sz="1600" i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592263" y="5722339"/>
            <a:ext cx="6400800" cy="1079500"/>
          </a:xfrm>
          <a:noFill/>
          <a:ln/>
        </p:spPr>
        <p:txBody>
          <a:bodyPr/>
          <a:lstStyle/>
          <a:p>
            <a:pPr algn="l"/>
            <a:r>
              <a:rPr lang="fr-FR" sz="1800" b="1" dirty="0">
                <a:latin typeface="Times New Roman" pitchFamily="18" charset="0"/>
              </a:rPr>
              <a:t>     Silvia </a:t>
            </a:r>
            <a:r>
              <a:rPr lang="fr-FR" sz="1800" b="1" dirty="0" err="1">
                <a:latin typeface="Times New Roman" pitchFamily="18" charset="0"/>
              </a:rPr>
              <a:t>Niccolai</a:t>
            </a:r>
            <a:r>
              <a:rPr lang="fr-FR" sz="1800" b="1" dirty="0">
                <a:latin typeface="Times New Roman" pitchFamily="18" charset="0"/>
              </a:rPr>
              <a:t>                   </a:t>
            </a:r>
            <a:r>
              <a:rPr lang="fr-FR" sz="1800" b="1" dirty="0" smtClean="0">
                <a:latin typeface="Times New Roman" pitchFamily="18" charset="0"/>
              </a:rPr>
              <a:t>       for </a:t>
            </a:r>
            <a:r>
              <a:rPr lang="fr-FR" sz="1800" b="1" dirty="0">
                <a:latin typeface="Times New Roman" pitchFamily="18" charset="0"/>
              </a:rPr>
              <a:t>the CLAS Collaboration</a:t>
            </a:r>
          </a:p>
          <a:p>
            <a:pPr algn="l"/>
            <a:endParaRPr lang="fr-FR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45" name="Image 14" descr="logoIPNhaut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3244" y="5647765"/>
            <a:ext cx="1253569" cy="54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ZoneTexte 36"/>
          <p:cNvSpPr txBox="1"/>
          <p:nvPr/>
        </p:nvSpPr>
        <p:spPr>
          <a:xfrm>
            <a:off x="2662517" y="6293224"/>
            <a:ext cx="414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PAC37, Jefferson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13 2011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newneut2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752" y="739589"/>
            <a:ext cx="4948519" cy="4773920"/>
          </a:xfrm>
          <a:prstGeom prst="rect">
            <a:avLst/>
          </a:prstGeom>
        </p:spPr>
      </p:pic>
      <p:sp>
        <p:nvSpPr>
          <p:cNvPr id="9219" name="Text Box 8"/>
          <p:cNvSpPr txBox="1">
            <a:spLocks noChangeArrowheads="1"/>
          </p:cNvSpPr>
          <p:nvPr/>
        </p:nvSpPr>
        <p:spPr bwMode="auto">
          <a:xfrm>
            <a:off x="5766361" y="3594568"/>
            <a:ext cx="1501775" cy="119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>
                <a:latin typeface="Symbol" pitchFamily="18" charset="2"/>
              </a:rPr>
              <a:t>f</a:t>
            </a:r>
            <a:r>
              <a:rPr lang="en-US">
                <a:latin typeface="Times New Roman" pitchFamily="18" charset="0"/>
              </a:rPr>
              <a:t>= 60°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 = 0.17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= 2 GeV</a:t>
            </a:r>
            <a:r>
              <a:rPr lang="en-US" baseline="30000">
                <a:latin typeface="Times New Roman" pitchFamily="18" charset="0"/>
              </a:rPr>
              <a:t>2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t = -0.4 GeV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</a:t>
            </a:r>
          </a:p>
        </p:txBody>
      </p:sp>
      <p:sp>
        <p:nvSpPr>
          <p:cNvPr id="9222" name="Text Box 13"/>
          <p:cNvSpPr txBox="1">
            <a:spLocks noChangeArrowheads="1"/>
          </p:cNvSpPr>
          <p:nvPr/>
        </p:nvSpPr>
        <p:spPr bwMode="auto">
          <a:xfrm>
            <a:off x="7548562" y="3759854"/>
            <a:ext cx="1366838" cy="830262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latin typeface="Times New Roman" pitchFamily="18" charset="0"/>
              </a:rPr>
              <a:t>VGG Model</a:t>
            </a:r>
          </a:p>
          <a:p>
            <a:pPr algn="ctr"/>
            <a:r>
              <a:rPr lang="en-US" sz="1600" i="1" dirty="0">
                <a:latin typeface="Times New Roman" pitchFamily="18" charset="0"/>
              </a:rPr>
              <a:t>(calculations </a:t>
            </a:r>
          </a:p>
          <a:p>
            <a:pPr algn="ctr"/>
            <a:r>
              <a:rPr lang="en-US" sz="1600" i="1" dirty="0">
                <a:latin typeface="Times New Roman" pitchFamily="18" charset="0"/>
              </a:rPr>
              <a:t>by M. </a:t>
            </a:r>
            <a:r>
              <a:rPr lang="en-US" sz="1600" i="1" dirty="0" err="1">
                <a:latin typeface="Times New Roman" pitchFamily="18" charset="0"/>
              </a:rPr>
              <a:t>Guidal</a:t>
            </a:r>
            <a:r>
              <a:rPr lang="en-US" sz="1600" i="1" dirty="0">
                <a:latin typeface="Times New Roman" pitchFamily="18" charset="0"/>
              </a:rPr>
              <a:t>)</a:t>
            </a:r>
          </a:p>
        </p:txBody>
      </p:sp>
      <p:sp>
        <p:nvSpPr>
          <p:cNvPr id="9223" name="Text Box 14"/>
          <p:cNvSpPr txBox="1">
            <a:spLocks noChangeArrowheads="1"/>
          </p:cNvSpPr>
          <p:nvPr/>
        </p:nvSpPr>
        <p:spPr bwMode="auto">
          <a:xfrm>
            <a:off x="767792" y="852581"/>
            <a:ext cx="2708275" cy="457200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DVCS on the </a:t>
            </a:r>
            <a:r>
              <a:rPr lang="en-US" sz="2400">
                <a:latin typeface="Times New Roman" pitchFamily="18" charset="0"/>
              </a:rPr>
              <a:t>neutron</a:t>
            </a:r>
          </a:p>
        </p:txBody>
      </p:sp>
      <p:sp>
        <p:nvSpPr>
          <p:cNvPr id="9224" name="Line 16"/>
          <p:cNvSpPr>
            <a:spLocks noChangeShapeType="1"/>
          </p:cNvSpPr>
          <p:nvPr/>
        </p:nvSpPr>
        <p:spPr bwMode="auto">
          <a:xfrm>
            <a:off x="6174445" y="1155700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5" name="Line 17"/>
          <p:cNvSpPr>
            <a:spLocks noChangeShapeType="1"/>
          </p:cNvSpPr>
          <p:nvPr/>
        </p:nvSpPr>
        <p:spPr bwMode="auto">
          <a:xfrm>
            <a:off x="6185558" y="17002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6" name="Line 18"/>
          <p:cNvSpPr>
            <a:spLocks noChangeShapeType="1"/>
          </p:cNvSpPr>
          <p:nvPr/>
        </p:nvSpPr>
        <p:spPr bwMode="auto">
          <a:xfrm>
            <a:off x="6185558" y="22209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6676095" y="9398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28" name="Text Box 20"/>
          <p:cNvSpPr txBox="1">
            <a:spLocks noChangeArrowheads="1"/>
          </p:cNvSpPr>
          <p:nvPr/>
        </p:nvSpPr>
        <p:spPr bwMode="auto">
          <a:xfrm>
            <a:off x="6669745" y="1497013"/>
            <a:ext cx="1309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</a:rPr>
              <a:t>=.1,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>
                <a:latin typeface="Times New Roman" pitchFamily="18" charset="0"/>
              </a:rPr>
              <a:t>=.1</a:t>
            </a:r>
          </a:p>
        </p:txBody>
      </p:sp>
      <p:sp>
        <p:nvSpPr>
          <p:cNvPr id="9229" name="Text Box 21"/>
          <p:cNvSpPr txBox="1">
            <a:spLocks noChangeArrowheads="1"/>
          </p:cNvSpPr>
          <p:nvPr/>
        </p:nvSpPr>
        <p:spPr bwMode="auto">
          <a:xfrm>
            <a:off x="6650695" y="20066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=.5,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30" name="Line 22"/>
          <p:cNvSpPr>
            <a:spLocks noChangeShapeType="1"/>
          </p:cNvSpPr>
          <p:nvPr/>
        </p:nvSpPr>
        <p:spPr bwMode="auto">
          <a:xfrm>
            <a:off x="6183970" y="27654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1" name="Line 23"/>
          <p:cNvSpPr>
            <a:spLocks noChangeShapeType="1"/>
          </p:cNvSpPr>
          <p:nvPr/>
        </p:nvSpPr>
        <p:spPr bwMode="auto">
          <a:xfrm>
            <a:off x="6158570" y="32861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2" name="Text Box 24"/>
          <p:cNvSpPr txBox="1">
            <a:spLocks noChangeArrowheads="1"/>
          </p:cNvSpPr>
          <p:nvPr/>
        </p:nvSpPr>
        <p:spPr bwMode="auto">
          <a:xfrm>
            <a:off x="6668158" y="2562225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=.3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33" name="Text Box 25"/>
          <p:cNvSpPr txBox="1">
            <a:spLocks noChangeArrowheads="1"/>
          </p:cNvSpPr>
          <p:nvPr/>
        </p:nvSpPr>
        <p:spPr bwMode="auto">
          <a:xfrm>
            <a:off x="6649108" y="3071813"/>
            <a:ext cx="1386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=-.1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34" name="Text Box 26"/>
          <p:cNvSpPr txBox="1">
            <a:spLocks noChangeArrowheads="1"/>
          </p:cNvSpPr>
          <p:nvPr/>
        </p:nvSpPr>
        <p:spPr bwMode="auto">
          <a:xfrm>
            <a:off x="738654" y="4696852"/>
            <a:ext cx="1509713" cy="39687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</a:t>
            </a:r>
            <a:r>
              <a:rPr lang="en-US" sz="2000" baseline="-25000">
                <a:latin typeface="Times New Roman" pitchFamily="18" charset="0"/>
              </a:rPr>
              <a:t>e</a:t>
            </a:r>
            <a:r>
              <a:rPr lang="en-US" sz="2000">
                <a:latin typeface="Times New Roman" pitchFamily="18" charset="0"/>
              </a:rPr>
              <a:t> = 11 GeV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1136380" y="193675"/>
            <a:ext cx="6650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BSA for DVCS at 11 </a:t>
            </a:r>
            <a:r>
              <a:rPr lang="en-US" sz="2800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sensitivity to 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en-US" sz="2800" baseline="-25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en-US" sz="2800" baseline="-25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233236" y="110265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Symbol" pitchFamily="18" charset="2"/>
              </a:rPr>
              <a:t>Ds</a:t>
            </a:r>
            <a:r>
              <a:rPr lang="fr-FR" sz="1600" baseline="-25000" dirty="0" err="1" smtClean="0">
                <a:latin typeface="Times New Roman" pitchFamily="18" charset="0"/>
                <a:cs typeface="Times New Roman" pitchFamily="18" charset="0"/>
              </a:rPr>
              <a:t>LU</a:t>
            </a:r>
            <a:r>
              <a:rPr lang="fr-FR" sz="1600" dirty="0" smtClean="0">
                <a:latin typeface="Symbol" pitchFamily="18" charset="2"/>
              </a:rPr>
              <a:t>/s</a:t>
            </a:r>
            <a:endParaRPr lang="fr-FR" sz="1600" dirty="0">
              <a:latin typeface="Symbol" pitchFamily="18" charset="2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277465" y="5657671"/>
            <a:ext cx="6373909" cy="120032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</a:rPr>
              <a:t>The beam-spin asymmetry for </a:t>
            </a:r>
            <a:r>
              <a:rPr lang="en-US" dirty="0" err="1" smtClean="0">
                <a:latin typeface="Times New Roman" pitchFamily="18" charset="0"/>
              </a:rPr>
              <a:t>nDVCS</a:t>
            </a:r>
            <a:r>
              <a:rPr lang="en-US" dirty="0" smtClean="0">
                <a:latin typeface="Times New Roman" pitchFamily="18" charset="0"/>
              </a:rPr>
              <a:t> is:</a:t>
            </a: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very sensitive to E</a:t>
            </a:r>
            <a:endParaRPr lang="en-US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depends strongly on the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kinematics</a:t>
            </a:r>
            <a:r>
              <a:rPr lang="en-US" dirty="0" smtClean="0">
                <a:cs typeface="Arial" charset="0"/>
              </a:rPr>
              <a:t> →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wide coverage needed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</a:rPr>
              <a:t> maximum at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low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en-US" baseline="-25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→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11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</a:rPr>
              <a:t>GeV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 beam energy </a:t>
            </a:r>
            <a:r>
              <a:rPr lang="en-US" dirty="0" smtClean="0">
                <a:latin typeface="Times New Roman" pitchFamily="18" charset="0"/>
              </a:rPr>
              <a:t>is necessary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newneut2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752" y="739589"/>
            <a:ext cx="4948519" cy="4773920"/>
          </a:xfrm>
          <a:prstGeom prst="rect">
            <a:avLst/>
          </a:prstGeom>
        </p:spPr>
      </p:pic>
      <p:sp>
        <p:nvSpPr>
          <p:cNvPr id="9219" name="Text Box 8"/>
          <p:cNvSpPr txBox="1">
            <a:spLocks noChangeArrowheads="1"/>
          </p:cNvSpPr>
          <p:nvPr/>
        </p:nvSpPr>
        <p:spPr bwMode="auto">
          <a:xfrm>
            <a:off x="5766361" y="3594568"/>
            <a:ext cx="1501775" cy="11906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>
                <a:latin typeface="Symbol" pitchFamily="18" charset="2"/>
              </a:rPr>
              <a:t>f</a:t>
            </a:r>
            <a:r>
              <a:rPr lang="en-US">
                <a:latin typeface="Times New Roman" pitchFamily="18" charset="0"/>
              </a:rPr>
              <a:t>= 60°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 = 0.17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= 2 GeV</a:t>
            </a:r>
            <a:r>
              <a:rPr lang="en-US" baseline="30000">
                <a:latin typeface="Times New Roman" pitchFamily="18" charset="0"/>
              </a:rPr>
              <a:t>2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t = -0.4 GeV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</a:t>
            </a:r>
          </a:p>
        </p:txBody>
      </p:sp>
      <p:sp>
        <p:nvSpPr>
          <p:cNvPr id="9222" name="Text Box 13"/>
          <p:cNvSpPr txBox="1">
            <a:spLocks noChangeArrowheads="1"/>
          </p:cNvSpPr>
          <p:nvPr/>
        </p:nvSpPr>
        <p:spPr bwMode="auto">
          <a:xfrm>
            <a:off x="7548562" y="3759854"/>
            <a:ext cx="1366838" cy="830262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latin typeface="Times New Roman" pitchFamily="18" charset="0"/>
              </a:rPr>
              <a:t>VGG Model</a:t>
            </a:r>
          </a:p>
          <a:p>
            <a:pPr algn="ctr"/>
            <a:r>
              <a:rPr lang="en-US" sz="1600" i="1" dirty="0">
                <a:latin typeface="Times New Roman" pitchFamily="18" charset="0"/>
              </a:rPr>
              <a:t>(calculations </a:t>
            </a:r>
          </a:p>
          <a:p>
            <a:pPr algn="ctr"/>
            <a:r>
              <a:rPr lang="en-US" sz="1600" i="1" dirty="0">
                <a:latin typeface="Times New Roman" pitchFamily="18" charset="0"/>
              </a:rPr>
              <a:t>by M. </a:t>
            </a:r>
            <a:r>
              <a:rPr lang="en-US" sz="1600" i="1" dirty="0" err="1">
                <a:latin typeface="Times New Roman" pitchFamily="18" charset="0"/>
              </a:rPr>
              <a:t>Guidal</a:t>
            </a:r>
            <a:r>
              <a:rPr lang="en-US" sz="1600" i="1" dirty="0">
                <a:latin typeface="Times New Roman" pitchFamily="18" charset="0"/>
              </a:rPr>
              <a:t>)</a:t>
            </a:r>
          </a:p>
        </p:txBody>
      </p:sp>
      <p:sp>
        <p:nvSpPr>
          <p:cNvPr id="9223" name="Text Box 14"/>
          <p:cNvSpPr txBox="1">
            <a:spLocks noChangeArrowheads="1"/>
          </p:cNvSpPr>
          <p:nvPr/>
        </p:nvSpPr>
        <p:spPr bwMode="auto">
          <a:xfrm>
            <a:off x="767792" y="852581"/>
            <a:ext cx="2708275" cy="457200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DVCS on the </a:t>
            </a:r>
            <a:r>
              <a:rPr lang="en-US" sz="2400">
                <a:latin typeface="Times New Roman" pitchFamily="18" charset="0"/>
              </a:rPr>
              <a:t>neutron</a:t>
            </a:r>
          </a:p>
        </p:txBody>
      </p:sp>
      <p:sp>
        <p:nvSpPr>
          <p:cNvPr id="9224" name="Line 16"/>
          <p:cNvSpPr>
            <a:spLocks noChangeShapeType="1"/>
          </p:cNvSpPr>
          <p:nvPr/>
        </p:nvSpPr>
        <p:spPr bwMode="auto">
          <a:xfrm>
            <a:off x="6174445" y="1155700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5" name="Line 17"/>
          <p:cNvSpPr>
            <a:spLocks noChangeShapeType="1"/>
          </p:cNvSpPr>
          <p:nvPr/>
        </p:nvSpPr>
        <p:spPr bwMode="auto">
          <a:xfrm>
            <a:off x="6185558" y="17002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6" name="Line 18"/>
          <p:cNvSpPr>
            <a:spLocks noChangeShapeType="1"/>
          </p:cNvSpPr>
          <p:nvPr/>
        </p:nvSpPr>
        <p:spPr bwMode="auto">
          <a:xfrm>
            <a:off x="6185558" y="22209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6676095" y="9398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28" name="Text Box 20"/>
          <p:cNvSpPr txBox="1">
            <a:spLocks noChangeArrowheads="1"/>
          </p:cNvSpPr>
          <p:nvPr/>
        </p:nvSpPr>
        <p:spPr bwMode="auto">
          <a:xfrm>
            <a:off x="6669745" y="1497013"/>
            <a:ext cx="1309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</a:rPr>
              <a:t>=.1,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>
                <a:latin typeface="Times New Roman" pitchFamily="18" charset="0"/>
              </a:rPr>
              <a:t>=.1</a:t>
            </a:r>
          </a:p>
        </p:txBody>
      </p:sp>
      <p:sp>
        <p:nvSpPr>
          <p:cNvPr id="9229" name="Text Box 21"/>
          <p:cNvSpPr txBox="1">
            <a:spLocks noChangeArrowheads="1"/>
          </p:cNvSpPr>
          <p:nvPr/>
        </p:nvSpPr>
        <p:spPr bwMode="auto">
          <a:xfrm>
            <a:off x="6650695" y="20066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=.5,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30" name="Line 22"/>
          <p:cNvSpPr>
            <a:spLocks noChangeShapeType="1"/>
          </p:cNvSpPr>
          <p:nvPr/>
        </p:nvSpPr>
        <p:spPr bwMode="auto">
          <a:xfrm>
            <a:off x="6183970" y="27654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1" name="Line 23"/>
          <p:cNvSpPr>
            <a:spLocks noChangeShapeType="1"/>
          </p:cNvSpPr>
          <p:nvPr/>
        </p:nvSpPr>
        <p:spPr bwMode="auto">
          <a:xfrm>
            <a:off x="6158570" y="32861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2" name="Text Box 24"/>
          <p:cNvSpPr txBox="1">
            <a:spLocks noChangeArrowheads="1"/>
          </p:cNvSpPr>
          <p:nvPr/>
        </p:nvSpPr>
        <p:spPr bwMode="auto">
          <a:xfrm>
            <a:off x="6668158" y="2562225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=.3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33" name="Text Box 25"/>
          <p:cNvSpPr txBox="1">
            <a:spLocks noChangeArrowheads="1"/>
          </p:cNvSpPr>
          <p:nvPr/>
        </p:nvSpPr>
        <p:spPr bwMode="auto">
          <a:xfrm>
            <a:off x="6649108" y="3071813"/>
            <a:ext cx="1386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=-.1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34" name="Text Box 26"/>
          <p:cNvSpPr txBox="1">
            <a:spLocks noChangeArrowheads="1"/>
          </p:cNvSpPr>
          <p:nvPr/>
        </p:nvSpPr>
        <p:spPr bwMode="auto">
          <a:xfrm>
            <a:off x="738654" y="4696852"/>
            <a:ext cx="1509713" cy="39687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</a:t>
            </a:r>
            <a:r>
              <a:rPr lang="en-US" sz="2000" baseline="-25000">
                <a:latin typeface="Times New Roman" pitchFamily="18" charset="0"/>
              </a:rPr>
              <a:t>e</a:t>
            </a:r>
            <a:r>
              <a:rPr lang="en-US" sz="2000">
                <a:latin typeface="Times New Roman" pitchFamily="18" charset="0"/>
              </a:rPr>
              <a:t> = 11 GeV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1136380" y="193675"/>
            <a:ext cx="6650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BSA for DVCS at 11 </a:t>
            </a:r>
            <a:r>
              <a:rPr lang="en-US" sz="2800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sensitivity to 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en-US" sz="2800" baseline="-25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en-US" sz="2800" baseline="-25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233236" y="110265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Symbol" pitchFamily="18" charset="2"/>
              </a:rPr>
              <a:t>Ds</a:t>
            </a:r>
            <a:r>
              <a:rPr lang="fr-FR" sz="1600" baseline="-25000" dirty="0" err="1" smtClean="0">
                <a:latin typeface="Times New Roman" pitchFamily="18" charset="0"/>
                <a:cs typeface="Times New Roman" pitchFamily="18" charset="0"/>
              </a:rPr>
              <a:t>LU</a:t>
            </a:r>
            <a:r>
              <a:rPr lang="fr-FR" sz="1600" dirty="0" smtClean="0">
                <a:latin typeface="Symbol" pitchFamily="18" charset="2"/>
              </a:rPr>
              <a:t>/s</a:t>
            </a:r>
            <a:endParaRPr lang="fr-FR" sz="1600" dirty="0">
              <a:latin typeface="Symbol" pitchFamily="18" charset="2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277465" y="5657671"/>
            <a:ext cx="6373909" cy="120032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</a:rPr>
              <a:t>The beam-spin asymmetry for </a:t>
            </a:r>
            <a:r>
              <a:rPr lang="en-US" dirty="0" err="1" smtClean="0">
                <a:latin typeface="Times New Roman" pitchFamily="18" charset="0"/>
              </a:rPr>
              <a:t>nDVCS</a:t>
            </a:r>
            <a:r>
              <a:rPr lang="en-US" dirty="0" smtClean="0">
                <a:latin typeface="Times New Roman" pitchFamily="18" charset="0"/>
              </a:rPr>
              <a:t> is:</a:t>
            </a: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very sensitive to E</a:t>
            </a:r>
            <a:endParaRPr lang="en-US" dirty="0" smtClean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dirty="0" smtClean="0">
                <a:latin typeface="Times New Roman" pitchFamily="18" charset="0"/>
              </a:rPr>
              <a:t> depends strongly on the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kinematics </a:t>
            </a:r>
            <a:r>
              <a:rPr lang="en-US" dirty="0" smtClean="0">
                <a:cs typeface="Arial" charset="0"/>
              </a:rPr>
              <a:t>→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wide coverage needed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</a:rPr>
              <a:t> maximum at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low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en-US" baseline="-25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→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11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</a:rPr>
              <a:t>GeV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 beam energy </a:t>
            </a:r>
            <a:r>
              <a:rPr lang="en-US" dirty="0" smtClean="0">
                <a:latin typeface="Times New Roman" pitchFamily="18" charset="0"/>
              </a:rPr>
              <a:t>is necessary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0" y="14514"/>
            <a:ext cx="9144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16860" y="1919025"/>
            <a:ext cx="8337176" cy="2862322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propose to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initiate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program of 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 on the neutron by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measuring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-spin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CLAS12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provide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the large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acceptance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luminosity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cover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wide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phase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space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The 11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CEBAF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allows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cover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a large Q</a:t>
            </a:r>
            <a:r>
              <a:rPr lang="fr-FR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200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, t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2808941" y="1495"/>
            <a:ext cx="38929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Neutron DVCS setup</a:t>
            </a:r>
            <a:endParaRPr lang="en-US" sz="32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3942" name="Text Box 38"/>
          <p:cNvSpPr txBox="1">
            <a:spLocks noChangeArrowheads="1"/>
          </p:cNvSpPr>
          <p:nvPr/>
        </p:nvSpPr>
        <p:spPr bwMode="auto">
          <a:xfrm>
            <a:off x="5076264" y="4675094"/>
            <a:ext cx="2984500" cy="107721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Acceptance for</a:t>
            </a: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charged particles:</a:t>
            </a:r>
          </a:p>
          <a:p>
            <a:pPr>
              <a:buFontTx/>
              <a:buChar char="•"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Central (CD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),  40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&lt;135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Forward (FD), 5</a:t>
            </a:r>
            <a:r>
              <a:rPr lang="en-US" sz="1600" b="1" baseline="30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&lt;40</a:t>
            </a:r>
            <a:r>
              <a:rPr lang="en-US" sz="1600" b="1" baseline="300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23943" name="Text Box 39"/>
          <p:cNvSpPr txBox="1">
            <a:spLocks noChangeArrowheads="1"/>
          </p:cNvSpPr>
          <p:nvPr/>
        </p:nvSpPr>
        <p:spPr bwMode="auto">
          <a:xfrm>
            <a:off x="5127438" y="5843528"/>
            <a:ext cx="2647950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Acceptance for photons:</a:t>
            </a:r>
          </a:p>
          <a:p>
            <a:pPr>
              <a:buFontTx/>
              <a:buChar char="•"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FC 2.5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&lt; 5</a:t>
            </a:r>
            <a:r>
              <a:rPr lang="en-US" sz="1600" b="1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EC, 5</a:t>
            </a:r>
            <a:r>
              <a:rPr lang="en-US" sz="1600" b="1" baseline="30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1600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&lt;40</a:t>
            </a:r>
            <a:r>
              <a:rPr lang="en-US" sz="1600" b="1" baseline="300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0" y="2102401"/>
            <a:ext cx="4693025" cy="475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171823" y="871819"/>
            <a:ext cx="423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scattered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and  of the DVCS photon: CLAS12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Calorimeter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1302870" y="4225365"/>
            <a:ext cx="393700" cy="3810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 bwMode="auto">
          <a:xfrm rot="5400000">
            <a:off x="802031" y="4717087"/>
            <a:ext cx="717177" cy="478119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ZoneTexte 18"/>
          <p:cNvSpPr txBox="1"/>
          <p:nvPr/>
        </p:nvSpPr>
        <p:spPr>
          <a:xfrm>
            <a:off x="0" y="540273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Forward</a:t>
            </a:r>
            <a:endParaRPr lang="fr-FR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Calorimeter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0" y="6252010"/>
            <a:ext cx="1657313" cy="584775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(HTCC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removed</a:t>
            </a: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clarity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7235" y="3254188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Central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Detector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8921" y="653806"/>
            <a:ext cx="315595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193380" y="2972276"/>
            <a:ext cx="609672" cy="32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</a:rPr>
              <a:t>CND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5515445" y="1743053"/>
            <a:ext cx="796672" cy="35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Times New Roman" pitchFamily="18" charset="0"/>
              </a:rPr>
              <a:t>CTOF</a:t>
            </a:r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6136861" y="2082964"/>
            <a:ext cx="317644" cy="11091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 type="diamond" w="sm" len="lg"/>
          </a:ln>
        </p:spPr>
        <p:txBody>
          <a:bodyPr/>
          <a:lstStyle/>
          <a:p>
            <a:endParaRPr lang="fr-FR"/>
          </a:p>
        </p:txBody>
      </p:sp>
      <p:sp>
        <p:nvSpPr>
          <p:cNvPr id="27" name="Line 8"/>
          <p:cNvSpPr>
            <a:spLocks noChangeShapeType="1"/>
          </p:cNvSpPr>
          <p:nvPr/>
        </p:nvSpPr>
        <p:spPr bwMode="auto">
          <a:xfrm flipV="1">
            <a:off x="6528126" y="2790466"/>
            <a:ext cx="284343" cy="209648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 type="diamond" w="sm" len="lg"/>
          </a:ln>
        </p:spPr>
        <p:txBody>
          <a:bodyPr/>
          <a:lstStyle/>
          <a:p>
            <a:endParaRPr lang="fr-FR"/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7323644" y="1839070"/>
            <a:ext cx="869679" cy="57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</a:rPr>
              <a:t>Central</a:t>
            </a:r>
          </a:p>
          <a:p>
            <a:r>
              <a:rPr lang="en-US" dirty="0">
                <a:solidFill>
                  <a:srgbClr val="FFFF00"/>
                </a:solidFill>
                <a:latin typeface="Times New Roman" pitchFamily="18" charset="0"/>
              </a:rPr>
              <a:t>Tracker</a:t>
            </a: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 flipH="1">
            <a:off x="6995861" y="2147172"/>
            <a:ext cx="341980" cy="91416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 type="oval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5053105" y="3767419"/>
            <a:ext cx="401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detection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recoil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neutron: Central Neutron Detector (CND)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56447" y="250115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DC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474260" y="5768787"/>
            <a:ext cx="80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LTCC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864223" y="208429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CTOF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913094" y="28373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EC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pn_thetan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7673"/>
            <a:ext cx="4598895" cy="3121464"/>
          </a:xfrm>
          <a:prstGeom prst="rect">
            <a:avLst/>
          </a:prstGeom>
        </p:spPr>
      </p:pic>
      <p:sp>
        <p:nvSpPr>
          <p:cNvPr id="10263" name="Text Box 20"/>
          <p:cNvSpPr txBox="1">
            <a:spLocks noChangeArrowheads="1"/>
          </p:cNvSpPr>
          <p:nvPr/>
        </p:nvSpPr>
        <p:spPr bwMode="auto">
          <a:xfrm>
            <a:off x="2311923" y="1703194"/>
            <a:ext cx="16626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CC"/>
                </a:solidFill>
                <a:latin typeface="Times New Roman" pitchFamily="18" charset="0"/>
              </a:rPr>
              <a:t>Central Detector</a:t>
            </a:r>
            <a:endParaRPr lang="en-US" sz="1600" dirty="0">
              <a:solidFill>
                <a:srgbClr val="0000CC"/>
              </a:solidFill>
              <a:latin typeface="Times New Roman" pitchFamily="18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592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CND: requirements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87232" y="3813549"/>
            <a:ext cx="4189412" cy="6413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Times New Roman" pitchFamily="18" charset="0"/>
              </a:rPr>
              <a:t>More than </a:t>
            </a:r>
            <a:r>
              <a:rPr lang="en-US" dirty="0">
                <a:latin typeface="Times New Roman" pitchFamily="18" charset="0"/>
              </a:rPr>
              <a:t>80%</a:t>
            </a:r>
            <a:r>
              <a:rPr lang="en-US" b="0" dirty="0">
                <a:latin typeface="Times New Roman" pitchFamily="18" charset="0"/>
              </a:rPr>
              <a:t> of the neutrons have </a:t>
            </a:r>
            <a:r>
              <a:rPr lang="en-US" dirty="0">
                <a:latin typeface="Symbol" pitchFamily="18" charset="2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&gt;40°</a:t>
            </a:r>
          </a:p>
          <a:p>
            <a:pPr algn="ctr"/>
            <a:r>
              <a:rPr lang="en-US" dirty="0">
                <a:cs typeface="Times New Roman" pitchFamily="18" charset="0"/>
              </a:rPr>
              <a:t>→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Neutron detector in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411755" y="575143"/>
            <a:ext cx="1774825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</a:rPr>
              <a:t>&lt;</a:t>
            </a:r>
            <a:r>
              <a:rPr lang="en-US" sz="1600" dirty="0" err="1">
                <a:latin typeface="Times New Roman" pitchFamily="18" charset="0"/>
              </a:rPr>
              <a:t>p</a:t>
            </a:r>
            <a:r>
              <a:rPr lang="en-US" sz="1600" baseline="-25000" dirty="0" err="1">
                <a:latin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</a:rPr>
              <a:t>&gt;~ 0.4 </a:t>
            </a:r>
            <a:r>
              <a:rPr lang="en-US" sz="1600" dirty="0" err="1">
                <a:latin typeface="Times New Roman" pitchFamily="18" charset="0"/>
              </a:rPr>
              <a:t>GeV</a:t>
            </a:r>
            <a:r>
              <a:rPr lang="en-US" sz="1600" dirty="0">
                <a:latin typeface="Times New Roman" pitchFamily="18" charset="0"/>
              </a:rPr>
              <a:t>/c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5983288" y="1157482"/>
            <a:ext cx="16637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0">
                <a:latin typeface="Times New Roman" pitchFamily="18" charset="0"/>
              </a:rPr>
              <a:t>ed</a:t>
            </a:r>
            <a:r>
              <a:rPr lang="en-US" sz="2400" b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2400" b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>
                <a:solidFill>
                  <a:srgbClr val="009900"/>
                </a:solidFill>
                <a:latin typeface="Symbol" pitchFamily="18" charset="2"/>
                <a:cs typeface="Times New Roman" pitchFamily="18" charset="0"/>
              </a:rPr>
              <a:t>g</a:t>
            </a:r>
            <a:r>
              <a:rPr lang="en-US" sz="2400" b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b="0"/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110753" y="581947"/>
            <a:ext cx="15167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itchFamily="18" charset="0"/>
              </a:rPr>
              <a:t>Detected in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itchFamily="18" charset="0"/>
              </a:rPr>
              <a:t>forward </a:t>
            </a:r>
            <a:r>
              <a:rPr lang="en-US" sz="1400" dirty="0" smtClean="0">
                <a:solidFill>
                  <a:srgbClr val="FF0000"/>
                </a:solidFill>
                <a:latin typeface="Times New Roman" pitchFamily="18" charset="0"/>
              </a:rPr>
              <a:t>CLAS12</a:t>
            </a:r>
            <a:endParaRPr lang="en-US" sz="1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338413" y="1627382"/>
            <a:ext cx="10470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9900"/>
                </a:solidFill>
                <a:latin typeface="Times New Roman" pitchFamily="18" charset="0"/>
              </a:rPr>
              <a:t>Detected in</a:t>
            </a:r>
          </a:p>
          <a:p>
            <a:pPr algn="ctr"/>
            <a:r>
              <a:rPr lang="en-US" sz="1400" dirty="0" smtClean="0">
                <a:solidFill>
                  <a:srgbClr val="009900"/>
                </a:solidFill>
                <a:latin typeface="Times New Roman" pitchFamily="18" charset="0"/>
              </a:rPr>
              <a:t>EC</a:t>
            </a:r>
            <a:r>
              <a:rPr lang="en-US" sz="1400" dirty="0">
                <a:solidFill>
                  <a:srgbClr val="009900"/>
                </a:solidFill>
                <a:latin typeface="Times New Roman" pitchFamily="18" charset="0"/>
              </a:rPr>
              <a:t>, </a:t>
            </a:r>
            <a:r>
              <a:rPr lang="en-US" sz="1400" dirty="0" smtClean="0">
                <a:solidFill>
                  <a:srgbClr val="009900"/>
                </a:solidFill>
                <a:latin typeface="Times New Roman" pitchFamily="18" charset="0"/>
              </a:rPr>
              <a:t>FC</a:t>
            </a:r>
            <a:endParaRPr lang="en-US" sz="1400" dirty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7374591" y="896478"/>
            <a:ext cx="1136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 New Roman" pitchFamily="18" charset="0"/>
              </a:rPr>
              <a:t>Not detected</a:t>
            </a: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5199580" y="1701994"/>
            <a:ext cx="16658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</a:rPr>
              <a:t>Detected in CND</a:t>
            </a:r>
            <a:endParaRPr lang="en-US" sz="1600" b="0" dirty="0">
              <a:latin typeface="Times New Roman" pitchFamily="18" charset="0"/>
            </a:endParaRP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 flipV="1">
            <a:off x="6502442" y="1048908"/>
            <a:ext cx="139700" cy="177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7445375" y="1189232"/>
            <a:ext cx="152400" cy="101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7189228" y="1597965"/>
            <a:ext cx="139700" cy="1143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 flipH="1">
            <a:off x="6799263" y="1533719"/>
            <a:ext cx="185737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V="1">
            <a:off x="2268187" y="981634"/>
            <a:ext cx="4366" cy="236720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2434440" y="2113808"/>
            <a:ext cx="531942" cy="10828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60" name="Text Box 22"/>
          <p:cNvSpPr txBox="1">
            <a:spLocks noChangeArrowheads="1"/>
          </p:cNvSpPr>
          <p:nvPr/>
        </p:nvSpPr>
        <p:spPr bwMode="auto">
          <a:xfrm>
            <a:off x="4845237" y="2590061"/>
            <a:ext cx="37655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latin typeface="Times New Roman" pitchFamily="18" charset="0"/>
              </a:rPr>
              <a:t>In the hypothesis of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absence of FSI</a:t>
            </a:r>
            <a:r>
              <a:rPr lang="en-US" b="0" dirty="0">
                <a:latin typeface="Times New Roman" pitchFamily="18" charset="0"/>
              </a:rPr>
              <a:t>:</a:t>
            </a:r>
          </a:p>
          <a:p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p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p</a:t>
            </a:r>
            <a:r>
              <a:rPr lang="en-US" baseline="-25000" dirty="0">
                <a:latin typeface="Times New Roman" pitchFamily="18" charset="0"/>
              </a:rPr>
              <a:t>’ </a:t>
            </a:r>
            <a:r>
              <a:rPr lang="en-US" dirty="0">
                <a:cs typeface="Arial" charset="0"/>
              </a:rPr>
              <a:t>→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kinematics are complete</a:t>
            </a:r>
          </a:p>
          <a:p>
            <a:r>
              <a:rPr lang="en-US" b="0" dirty="0">
                <a:latin typeface="Times New Roman" pitchFamily="18" charset="0"/>
              </a:rPr>
              <a:t>                     detecting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e’, n (</a:t>
            </a:r>
            <a:r>
              <a:rPr lang="en-US" dirty="0" err="1">
                <a:solidFill>
                  <a:srgbClr val="0000FF"/>
                </a:solidFill>
                <a:latin typeface="Times New Roman" pitchFamily="18" charset="0"/>
              </a:rPr>
              <a:t>p,</a:t>
            </a:r>
            <a:r>
              <a:rPr lang="en-US" dirty="0" err="1">
                <a:solidFill>
                  <a:srgbClr val="0000FF"/>
                </a:solidFill>
                <a:latin typeface="Symbol" pitchFamily="18" charset="2"/>
              </a:rPr>
              <a:t>q</a:t>
            </a:r>
            <a:r>
              <a:rPr lang="en-US" dirty="0" err="1">
                <a:solidFill>
                  <a:srgbClr val="0000FF"/>
                </a:solidFill>
                <a:latin typeface="Times New Roman" pitchFamily="18" charset="0"/>
              </a:rPr>
              <a:t>,</a:t>
            </a:r>
            <a:r>
              <a:rPr lang="en-US" dirty="0" err="1">
                <a:solidFill>
                  <a:srgbClr val="0000FF"/>
                </a:solidFill>
                <a:latin typeface="Symbol" pitchFamily="18" charset="2"/>
              </a:rPr>
              <a:t>f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), </a:t>
            </a:r>
            <a:r>
              <a:rPr lang="en-US" dirty="0">
                <a:solidFill>
                  <a:srgbClr val="0000FF"/>
                </a:solidFill>
                <a:latin typeface="Symbol" pitchFamily="18" charset="2"/>
              </a:rPr>
              <a:t>g</a:t>
            </a:r>
          </a:p>
        </p:txBody>
      </p:sp>
      <p:sp>
        <p:nvSpPr>
          <p:cNvPr id="10261" name="Text Box 23"/>
          <p:cNvSpPr txBox="1">
            <a:spLocks noChangeArrowheads="1"/>
          </p:cNvSpPr>
          <p:nvPr/>
        </p:nvSpPr>
        <p:spPr bwMode="auto">
          <a:xfrm>
            <a:off x="4875118" y="2199250"/>
            <a:ext cx="4524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</a:rPr>
              <a:t> +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</a:rPr>
              <a:t> +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p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e</a:t>
            </a:r>
            <a:r>
              <a:rPr lang="en-US" baseline="-25000" dirty="0">
                <a:latin typeface="Times New Roman" pitchFamily="18" charset="0"/>
              </a:rPr>
              <a:t>′ </a:t>
            </a:r>
            <a:r>
              <a:rPr lang="en-US" dirty="0">
                <a:latin typeface="Times New Roman" pitchFamily="18" charset="0"/>
              </a:rPr>
              <a:t>+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n</a:t>
            </a:r>
            <a:r>
              <a:rPr lang="en-US" baseline="-25000" dirty="0">
                <a:latin typeface="Times New Roman" pitchFamily="18" charset="0"/>
              </a:rPr>
              <a:t>′</a:t>
            </a:r>
            <a:r>
              <a:rPr lang="en-US" dirty="0">
                <a:latin typeface="Times New Roman" pitchFamily="18" charset="0"/>
              </a:rPr>
              <a:t> +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Times New Roman" pitchFamily="18" charset="0"/>
              </a:rPr>
              <a:t>p</a:t>
            </a:r>
            <a:r>
              <a:rPr lang="en-US" baseline="-25000" dirty="0">
                <a:latin typeface="Times New Roman" pitchFamily="18" charset="0"/>
              </a:rPr>
              <a:t>′</a:t>
            </a:r>
            <a:r>
              <a:rPr lang="en-US" dirty="0">
                <a:latin typeface="Times New Roman" pitchFamily="18" charset="0"/>
              </a:rPr>
              <a:t> + </a:t>
            </a:r>
            <a:r>
              <a:rPr lang="en-US" dirty="0" err="1">
                <a:latin typeface="Times New Roman" pitchFamily="18" charset="0"/>
              </a:rPr>
              <a:t>p</a:t>
            </a:r>
            <a:r>
              <a:rPr lang="en-US" baseline="30000" dirty="0" err="1">
                <a:latin typeface="Times New Roman" pitchFamily="18" charset="0"/>
              </a:rPr>
              <a:t>μ</a:t>
            </a:r>
            <a:r>
              <a:rPr lang="en-US" baseline="-25000" dirty="0" err="1">
                <a:latin typeface="Symbol" pitchFamily="18" charset="2"/>
              </a:rPr>
              <a:t>g</a:t>
            </a:r>
            <a:r>
              <a:rPr lang="en-US" dirty="0">
                <a:latin typeface="Symbol" pitchFamily="18" charset="2"/>
              </a:rPr>
              <a:t> </a:t>
            </a:r>
          </a:p>
        </p:txBody>
      </p:sp>
      <p:sp>
        <p:nvSpPr>
          <p:cNvPr id="10262" name="Text Box 24"/>
          <p:cNvSpPr txBox="1">
            <a:spLocks noChangeArrowheads="1"/>
          </p:cNvSpPr>
          <p:nvPr/>
        </p:nvSpPr>
        <p:spPr bwMode="auto">
          <a:xfrm>
            <a:off x="4826001" y="3564364"/>
            <a:ext cx="3841757" cy="1200329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Times New Roman" pitchFamily="18" charset="0"/>
              </a:rPr>
              <a:t>FSI effects </a:t>
            </a:r>
            <a:r>
              <a:rPr lang="en-US" b="0" dirty="0" smtClean="0">
                <a:latin typeface="Times New Roman" pitchFamily="18" charset="0"/>
              </a:rPr>
              <a:t>will </a:t>
            </a:r>
            <a:r>
              <a:rPr lang="en-US" b="0" dirty="0">
                <a:latin typeface="Times New Roman" pitchFamily="18" charset="0"/>
              </a:rPr>
              <a:t>be estimated measuring</a:t>
            </a:r>
          </a:p>
          <a:p>
            <a:pPr algn="ctr"/>
            <a:r>
              <a:rPr lang="en-US" dirty="0">
                <a:latin typeface="Times New Roman" pitchFamily="18" charset="0"/>
              </a:rPr>
              <a:t>en</a:t>
            </a:r>
            <a:r>
              <a:rPr lang="en-US" dirty="0">
                <a:latin typeface="Symbol" pitchFamily="18" charset="2"/>
              </a:rPr>
              <a:t>g</a:t>
            </a:r>
            <a:r>
              <a:rPr lang="en-US" dirty="0">
                <a:latin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</a:rPr>
              <a:t>ep</a:t>
            </a:r>
            <a:r>
              <a:rPr lang="en-US" dirty="0" err="1" smtClean="0">
                <a:latin typeface="Symbol" pitchFamily="18" charset="2"/>
              </a:rPr>
              <a:t>g</a:t>
            </a:r>
            <a:r>
              <a:rPr lang="en-US" dirty="0" smtClean="0">
                <a:latin typeface="Times New Roman" pitchFamily="18" charset="0"/>
              </a:rPr>
              <a:t>, on </a:t>
            </a:r>
            <a:r>
              <a:rPr lang="en-US" dirty="0">
                <a:latin typeface="Times New Roman" pitchFamily="18" charset="0"/>
              </a:rPr>
              <a:t>deuteron </a:t>
            </a:r>
            <a:endParaRPr lang="en-US" dirty="0" smtClean="0">
              <a:latin typeface="Times New Roman" pitchFamily="18" charset="0"/>
            </a:endParaRPr>
          </a:p>
          <a:p>
            <a:pPr algn="ctr"/>
            <a:r>
              <a:rPr lang="en-US" b="0" dirty="0" smtClean="0">
                <a:latin typeface="Times New Roman" pitchFamily="18" charset="0"/>
              </a:rPr>
              <a:t>in this same experiment</a:t>
            </a:r>
          </a:p>
          <a:p>
            <a:pPr algn="ctr"/>
            <a:r>
              <a:rPr lang="en-US" b="0" dirty="0" smtClean="0">
                <a:latin typeface="Times New Roman" pitchFamily="18" charset="0"/>
              </a:rPr>
              <a:t>and compare with free-proton data</a:t>
            </a:r>
            <a:endParaRPr lang="en-US" b="0" dirty="0">
              <a:latin typeface="Times New Roman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61365" y="5014933"/>
            <a:ext cx="4276165" cy="13542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Resolution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MM(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6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studied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generator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photon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resolutions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obtained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CLAS12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FastMC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+ design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specs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Calorimeter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dominated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by photon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resolutions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ZoneTexte 5"/>
          <p:cNvSpPr txBox="1">
            <a:spLocks noChangeArrowheads="1"/>
          </p:cNvSpPr>
          <p:nvPr/>
        </p:nvSpPr>
        <p:spPr bwMode="auto">
          <a:xfrm>
            <a:off x="4649714" y="5050129"/>
            <a:ext cx="4346369" cy="1323439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→ The CND must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ensure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Arial" charset="0"/>
              <a:buChar char="•"/>
            </a:pP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good neutron identification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for 0.2&lt;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≤1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/c → </a:t>
            </a:r>
            <a:r>
              <a:rPr lang="fr-FR" sz="1600" dirty="0">
                <a:latin typeface="Symbol" pitchFamily="18" charset="2"/>
                <a:cs typeface="Times New Roman" pitchFamily="18" charset="0"/>
              </a:rPr>
              <a:t>s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(TOF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 ~ 150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ps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n/</a:t>
            </a:r>
            <a:r>
              <a:rPr lang="fr-FR" sz="1600" b="0" dirty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Symbol" pitchFamily="18" charset="2"/>
                <a:cs typeface="Times New Roman" pitchFamily="18" charset="0"/>
              </a:rPr>
              <a:t>b-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resolution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up to 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10%</a:t>
            </a:r>
          </a:p>
          <a:p>
            <a:pPr>
              <a:buFont typeface="Arial" charset="0"/>
              <a:buChar char="•"/>
            </a:pP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no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stringent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angular</a:t>
            </a:r>
            <a:r>
              <a:rPr lang="fr-FR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resolutions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970423" y="736414"/>
            <a:ext cx="7823953" cy="2031325"/>
          </a:xfrm>
          <a:prstGeom prst="rect">
            <a:avLst/>
          </a:prstGeom>
          <a:noFill/>
          <a:ln w="19050">
            <a:noFill/>
            <a:prstDash val="dash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CTOF</a:t>
            </a:r>
            <a:r>
              <a:rPr lang="en-US" b="0" dirty="0" smtClean="0">
                <a:latin typeface="Times New Roman" pitchFamily="18" charset="0"/>
              </a:rPr>
              <a:t> can also be used for neutron detection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b="0" dirty="0" smtClean="0">
                <a:latin typeface="Times New Roman" pitchFamily="18" charset="0"/>
              </a:rPr>
              <a:t> Central Tracker (SVT+MM):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veto</a:t>
            </a: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for charged particles</a:t>
            </a:r>
          </a:p>
          <a:p>
            <a:pPr>
              <a:buFontTx/>
              <a:buChar char="•"/>
            </a:pP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limited space available</a:t>
            </a:r>
            <a:r>
              <a:rPr lang="en-US" b="0" dirty="0">
                <a:latin typeface="Times New Roman" pitchFamily="18" charset="0"/>
              </a:rPr>
              <a:t> (~10 cm thickness)</a:t>
            </a:r>
          </a:p>
          <a:p>
            <a:pPr>
              <a:buFont typeface="Times New Roman" pitchFamily="18" charset="0"/>
              <a:buChar char="→"/>
            </a:pPr>
            <a:r>
              <a:rPr lang="en-US" b="0" dirty="0">
                <a:latin typeface="Times New Roman" pitchFamily="18" charset="0"/>
              </a:rPr>
              <a:t> limited neutron detection efficiency</a:t>
            </a:r>
          </a:p>
          <a:p>
            <a:pPr>
              <a:buFont typeface="Times New Roman" pitchFamily="18" charset="0"/>
              <a:buChar char="→"/>
            </a:pPr>
            <a:r>
              <a:rPr lang="en-US" b="0" dirty="0">
                <a:latin typeface="Times New Roman" pitchFamily="18" charset="0"/>
              </a:rPr>
              <a:t> no space for light guides upstream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strong magnetic field </a:t>
            </a:r>
            <a:r>
              <a:rPr lang="en-US" b="0" dirty="0">
                <a:solidFill>
                  <a:schemeClr val="tx2"/>
                </a:solidFill>
                <a:latin typeface="Times New Roman" pitchFamily="18" charset="0"/>
              </a:rPr>
              <a:t>(~5 T</a:t>
            </a:r>
            <a:r>
              <a:rPr lang="en-US" b="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b="0" dirty="0" smtClean="0">
                <a:latin typeface="Times New Roman" pitchFamily="18" charset="0"/>
              </a:rPr>
              <a:t> → problems </a:t>
            </a:r>
            <a:r>
              <a:rPr lang="en-US" b="0" dirty="0">
                <a:latin typeface="Times New Roman" pitchFamily="18" charset="0"/>
              </a:rPr>
              <a:t>for </a:t>
            </a:r>
            <a:r>
              <a:rPr lang="en-US" b="0" dirty="0" smtClean="0">
                <a:latin typeface="Times New Roman" pitchFamily="18" charset="0"/>
              </a:rPr>
              <a:t>light readout</a:t>
            </a:r>
          </a:p>
          <a:p>
            <a:r>
              <a:rPr lang="en-GB" b="0" i="1" dirty="0" smtClean="0">
                <a:latin typeface="Times New Roman" pitchFamily="18" charset="0"/>
                <a:cs typeface="Times New Roman" pitchFamily="18" charset="0"/>
              </a:rPr>
              <a:t>Three kinds of </a:t>
            </a:r>
            <a:r>
              <a:rPr lang="en-GB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B-field-resistant </a:t>
            </a:r>
            <a:r>
              <a:rPr lang="en-GB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photodetectors</a:t>
            </a:r>
            <a:r>
              <a:rPr lang="en-GB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b="0" i="1" dirty="0" smtClean="0">
                <a:latin typeface="Times New Roman" pitchFamily="18" charset="0"/>
                <a:cs typeface="Times New Roman" pitchFamily="18" charset="0"/>
              </a:rPr>
              <a:t>tested: </a:t>
            </a:r>
            <a:r>
              <a:rPr lang="en-GB" i="1" dirty="0" smtClean="0">
                <a:latin typeface="Times New Roman" pitchFamily="18" charset="0"/>
                <a:cs typeface="Times New Roman" pitchFamily="18" charset="0"/>
              </a:rPr>
              <a:t>SIPMs, APDs, MCP-PMs</a:t>
            </a:r>
          </a:p>
        </p:txBody>
      </p:sp>
      <p:sp>
        <p:nvSpPr>
          <p:cNvPr id="13316" name="Rectangle 12"/>
          <p:cNvSpPr>
            <a:spLocks noGrp="1" noChangeArrowheads="1"/>
          </p:cNvSpPr>
          <p:nvPr>
            <p:ph type="title"/>
          </p:nvPr>
        </p:nvSpPr>
        <p:spPr>
          <a:xfrm>
            <a:off x="468313" y="-115888"/>
            <a:ext cx="8229600" cy="922338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CND: constraints and chosen design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513847" y="4351972"/>
            <a:ext cx="2273618" cy="2308324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itchFamily="18" charset="0"/>
                <a:cs typeface="Times New Roman" pitchFamily="18" charset="0"/>
              </a:rPr>
              <a:t>The light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comes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out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upstream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side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the CND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goes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through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bent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light guides (1.5m)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arriving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ordinary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PMTs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placed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field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region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Image 15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4100" y="4112014"/>
            <a:ext cx="3238501" cy="2794916"/>
          </a:xfrm>
          <a:prstGeom prst="rect">
            <a:avLst/>
          </a:prstGeom>
        </p:spPr>
      </p:pic>
      <p:pic>
        <p:nvPicPr>
          <p:cNvPr id="18" name="Image 17" descr="1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9241" y="3696171"/>
            <a:ext cx="3619500" cy="3123729"/>
          </a:xfrm>
          <a:prstGeom prst="rect">
            <a:avLst/>
          </a:prstGeom>
        </p:spPr>
      </p:pic>
      <p:sp>
        <p:nvSpPr>
          <p:cNvPr id="13317" name="Text Box 13"/>
          <p:cNvSpPr txBox="1">
            <a:spLocks noChangeArrowheads="1"/>
          </p:cNvSpPr>
          <p:nvPr/>
        </p:nvSpPr>
        <p:spPr bwMode="auto">
          <a:xfrm>
            <a:off x="1862418" y="2973156"/>
            <a:ext cx="5264524" cy="92333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</a:rPr>
              <a:t>Final design: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</a:rPr>
              <a:t>scintillator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 barrel</a:t>
            </a:r>
          </a:p>
          <a:p>
            <a:pPr algn="ctr"/>
            <a:r>
              <a:rPr lang="en-US" dirty="0">
                <a:latin typeface="Times New Roman" pitchFamily="18" charset="0"/>
              </a:rPr>
              <a:t>3 radial </a:t>
            </a:r>
            <a:r>
              <a:rPr lang="en-US" dirty="0" smtClean="0">
                <a:latin typeface="Times New Roman" pitchFamily="18" charset="0"/>
              </a:rPr>
              <a:t>layers, 48 bars per layer</a:t>
            </a:r>
          </a:p>
          <a:p>
            <a:pPr algn="ctr"/>
            <a:r>
              <a:rPr lang="en-US" dirty="0" smtClean="0">
                <a:latin typeface="Times New Roman" pitchFamily="18" charset="0"/>
              </a:rPr>
              <a:t>coupled two-by-two by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“u-turn” </a:t>
            </a:r>
            <a:r>
              <a:rPr lang="en-US" dirty="0" err="1" smtClean="0">
                <a:latin typeface="Times New Roman" pitchFamily="18" charset="0"/>
              </a:rPr>
              <a:t>lightguides</a:t>
            </a:r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4908176" y="3447163"/>
            <a:ext cx="4329953" cy="3402106"/>
            <a:chOff x="5015753" y="3630706"/>
            <a:chExt cx="4128247" cy="3227294"/>
          </a:xfrm>
        </p:grpSpPr>
        <p:pic>
          <p:nvPicPr>
            <p:cNvPr id="11" name="Image 10" descr="time_res.eps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5753" y="3657257"/>
              <a:ext cx="4128247" cy="32007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5015753" y="3630706"/>
              <a:ext cx="2608729" cy="25549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9" name="Image 28" descr="efficiency_thresh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605118"/>
            <a:ext cx="5686674" cy="3160059"/>
          </a:xfrm>
          <a:prstGeom prst="rect">
            <a:avLst/>
          </a:prstGeom>
        </p:spPr>
      </p:pic>
      <p:sp>
        <p:nvSpPr>
          <p:cNvPr id="23561" name="Text Box 14"/>
          <p:cNvSpPr txBox="1">
            <a:spLocks noChangeArrowheads="1"/>
          </p:cNvSpPr>
          <p:nvPr/>
        </p:nvSpPr>
        <p:spPr bwMode="auto">
          <a:xfrm>
            <a:off x="106875" y="4088481"/>
            <a:ext cx="4678880" cy="243143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0" dirty="0" smtClean="0">
                <a:latin typeface="Times New Roman" pitchFamily="18" charset="0"/>
              </a:rPr>
              <a:t> GEANT4 simulations done </a:t>
            </a:r>
            <a:r>
              <a:rPr lang="en-US" b="0" dirty="0">
                <a:latin typeface="Times New Roman" pitchFamily="18" charset="0"/>
              </a:rPr>
              <a:t>for: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efficiency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PID </a:t>
            </a:r>
            <a:r>
              <a:rPr lang="en-US" sz="1600" b="0" dirty="0">
                <a:latin typeface="Times New Roman" pitchFamily="18" charset="0"/>
              </a:rPr>
              <a:t>(neutron/photon separation)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momentum and angular resolutions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</a:rPr>
              <a:t>definition </a:t>
            </a:r>
            <a:r>
              <a:rPr lang="en-US" sz="1600" dirty="0">
                <a:latin typeface="Times New Roman" pitchFamily="18" charset="0"/>
              </a:rPr>
              <a:t>of reconstruction algorithms</a:t>
            </a:r>
          </a:p>
          <a:p>
            <a:pPr lvl="1"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background studies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>
                <a:latin typeface="Times New Roman" pitchFamily="18" charset="0"/>
              </a:rPr>
              <a:t> Cosmic-rays </a:t>
            </a:r>
            <a:r>
              <a:rPr lang="en-US" dirty="0" smtClean="0">
                <a:latin typeface="Times New Roman" pitchFamily="18" charset="0"/>
              </a:rPr>
              <a:t>measurements </a:t>
            </a:r>
            <a:r>
              <a:rPr lang="en-US" b="0" dirty="0" smtClean="0">
                <a:latin typeface="Times New Roman" pitchFamily="18" charset="0"/>
              </a:rPr>
              <a:t>on a </a:t>
            </a:r>
            <a:r>
              <a:rPr lang="en-US" dirty="0" smtClean="0">
                <a:latin typeface="Times New Roman" pitchFamily="18" charset="0"/>
              </a:rPr>
              <a:t>prototype</a:t>
            </a:r>
          </a:p>
          <a:p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Measured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values of </a:t>
            </a:r>
            <a:r>
              <a:rPr lang="en-US" dirty="0">
                <a:solidFill>
                  <a:srgbClr val="0000FF"/>
                </a:solidFill>
                <a:latin typeface="Symbol" pitchFamily="18" charset="2"/>
              </a:rPr>
              <a:t>s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(TOF) and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light loss</a:t>
            </a:r>
            <a:endParaRPr lang="en-US" dirty="0">
              <a:solidFill>
                <a:srgbClr val="0000FF"/>
              </a:solidFill>
              <a:latin typeface="Times New Roman" pitchFamily="18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due to u-turn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implemented in the simulation</a:t>
            </a:r>
            <a:endParaRPr lang="en-US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584200" y="0"/>
            <a:ext cx="8229600" cy="579438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CND: performances</a:t>
            </a:r>
          </a:p>
        </p:txBody>
      </p:sp>
      <p:sp>
        <p:nvSpPr>
          <p:cNvPr id="9" name="ZoneTexte 8"/>
          <p:cNvSpPr txBox="1"/>
          <p:nvPr/>
        </p:nvSpPr>
        <p:spPr>
          <a:xfrm rot="16200000">
            <a:off x="-318850" y="1143543"/>
            <a:ext cx="9525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Efficiency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17321" y="571546"/>
            <a:ext cx="44653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Efficiency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thresholds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deposited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energy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346665" y="3574024"/>
            <a:ext cx="17834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/c)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55" name="Text Box 7"/>
          <p:cNvSpPr txBox="1">
            <a:spLocks noChangeArrowheads="1"/>
          </p:cNvSpPr>
          <p:nvPr/>
        </p:nvSpPr>
        <p:spPr bwMode="auto">
          <a:xfrm>
            <a:off x="5398849" y="873187"/>
            <a:ext cx="3294064" cy="83099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itchFamily="18" charset="0"/>
              </a:rPr>
              <a:t>Efficiency ~ 8-10% </a:t>
            </a:r>
          </a:p>
          <a:p>
            <a:r>
              <a:rPr lang="en-US" sz="1600" dirty="0">
                <a:latin typeface="Times New Roman" pitchFamily="18" charset="0"/>
              </a:rPr>
              <a:t>for a threshold of 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</a:rPr>
              <a:t>2 </a:t>
            </a:r>
            <a:r>
              <a:rPr lang="en-US" sz="1600" dirty="0" err="1">
                <a:solidFill>
                  <a:srgbClr val="FF0000"/>
                </a:solidFill>
                <a:latin typeface="Times New Roman" pitchFamily="18" charset="0"/>
              </a:rPr>
              <a:t>MeV</a:t>
            </a:r>
            <a:r>
              <a:rPr lang="en-US" sz="1600" dirty="0">
                <a:latin typeface="Times New Roman" pitchFamily="18" charset="0"/>
              </a:rPr>
              <a:t>, TOF&lt;8 </a:t>
            </a:r>
            <a:r>
              <a:rPr lang="en-US" sz="1600" dirty="0" smtClean="0">
                <a:latin typeface="Times New Roman" pitchFamily="18" charset="0"/>
              </a:rPr>
              <a:t>ns</a:t>
            </a:r>
            <a:endParaRPr lang="en-US" sz="1600" dirty="0">
              <a:latin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</a:rPr>
              <a:t>and </a:t>
            </a:r>
            <a:r>
              <a:rPr lang="en-US" sz="1600" dirty="0" err="1">
                <a:latin typeface="Times New Roman" pitchFamily="18" charset="0"/>
              </a:rPr>
              <a:t>p</a:t>
            </a:r>
            <a:r>
              <a:rPr lang="en-US" sz="1600" baseline="-25000" dirty="0" err="1">
                <a:latin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</a:rPr>
              <a:t> = 0.2 - 1 </a:t>
            </a:r>
            <a:r>
              <a:rPr lang="en-US" sz="1600" dirty="0" err="1">
                <a:latin typeface="Times New Roman" pitchFamily="18" charset="0"/>
              </a:rPr>
              <a:t>GeV</a:t>
            </a:r>
            <a:r>
              <a:rPr lang="en-US" sz="1600" dirty="0">
                <a:latin typeface="Times New Roman" pitchFamily="18" charset="0"/>
              </a:rPr>
              <a:t>/c</a:t>
            </a:r>
          </a:p>
        </p:txBody>
      </p:sp>
      <p:sp>
        <p:nvSpPr>
          <p:cNvPr id="15" name="ZoneTexte 14"/>
          <p:cNvSpPr txBox="1"/>
          <p:nvPr/>
        </p:nvSpPr>
        <p:spPr>
          <a:xfrm rot="16200000">
            <a:off x="4552323" y="4074774"/>
            <a:ext cx="77771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Symbol" pitchFamily="18" charset="2"/>
                <a:cs typeface="Times New Roman" pitchFamily="18" charset="0"/>
              </a:rPr>
              <a:t>s(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TOF)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754587" y="6620986"/>
            <a:ext cx="10806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Hit position</a:t>
            </a:r>
            <a:endParaRPr lang="fr-FR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 descr="D:\Giulia\Lavoro\Foto\CLAS12\scintill16012010 012.jpg"/>
          <p:cNvPicPr>
            <a:picLocks noChangeAspect="1" noChangeArrowheads="1"/>
          </p:cNvPicPr>
          <p:nvPr/>
        </p:nvPicPr>
        <p:blipFill>
          <a:blip r:embed="rId5" cstate="print"/>
          <a:srcRect t="24242" b="45454"/>
          <a:stretch>
            <a:fillRect/>
          </a:stretch>
        </p:blipFill>
        <p:spPr bwMode="auto">
          <a:xfrm>
            <a:off x="5328551" y="2232565"/>
            <a:ext cx="3529327" cy="80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mom_res_vs_mom_diff_layers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623" y="4334494"/>
            <a:ext cx="4401420" cy="2452250"/>
          </a:xfrm>
          <a:prstGeom prst="rect">
            <a:avLst/>
          </a:prstGeom>
        </p:spPr>
      </p:pic>
      <p:pic>
        <p:nvPicPr>
          <p:cNvPr id="27" name="Image 26" descr="sigma_theta_vs_theta_diff_layer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3242" y="4396549"/>
            <a:ext cx="4987635" cy="2461451"/>
          </a:xfrm>
          <a:prstGeom prst="rect">
            <a:avLst/>
          </a:prstGeom>
        </p:spPr>
      </p:pic>
      <p:pic>
        <p:nvPicPr>
          <p:cNvPr id="21" name="Image 20" descr="beta_res_n_g_comp_L1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9946" y="1674415"/>
            <a:ext cx="5002577" cy="2448968"/>
          </a:xfrm>
          <a:prstGeom prst="rect">
            <a:avLst/>
          </a:prstGeom>
        </p:spPr>
      </p:pic>
      <p:pic>
        <p:nvPicPr>
          <p:cNvPr id="24581" name="Image 16" descr="beta_comp_layer_2_II.eps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5500" y="830263"/>
            <a:ext cx="4826000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13"/>
          <p:cNvSpPr txBox="1">
            <a:spLocks noChangeArrowheads="1"/>
          </p:cNvSpPr>
          <p:nvPr/>
        </p:nvSpPr>
        <p:spPr bwMode="auto">
          <a:xfrm>
            <a:off x="672926" y="914998"/>
            <a:ext cx="3390159" cy="33855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</a:rPr>
              <a:t>n/</a:t>
            </a:r>
            <a:r>
              <a:rPr lang="en-US" sz="1600" dirty="0">
                <a:latin typeface="Symbol" pitchFamily="18" charset="2"/>
              </a:rPr>
              <a:t>g</a:t>
            </a:r>
            <a:r>
              <a:rPr lang="en-US" sz="1600" dirty="0">
                <a:latin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</a:rPr>
              <a:t>misidentification for </a:t>
            </a:r>
            <a:r>
              <a:rPr lang="en-US" sz="1600" dirty="0" err="1" smtClean="0">
                <a:latin typeface="Times New Roman" pitchFamily="18" charset="0"/>
              </a:rPr>
              <a:t>p</a:t>
            </a:r>
            <a:r>
              <a:rPr lang="en-US" sz="1600" baseline="-25000" dirty="0" err="1" smtClean="0">
                <a:latin typeface="Times New Roman" pitchFamily="18" charset="0"/>
              </a:rPr>
              <a:t>n</a:t>
            </a:r>
            <a:r>
              <a:rPr lang="en-US" sz="1600" dirty="0" smtClean="0">
                <a:latin typeface="Times New Roman" pitchFamily="18" charset="0"/>
              </a:rPr>
              <a:t> &lt;1 </a:t>
            </a:r>
            <a:r>
              <a:rPr lang="en-US" sz="1600" dirty="0" err="1">
                <a:latin typeface="Times New Roman" pitchFamily="18" charset="0"/>
              </a:rPr>
              <a:t>GeV</a:t>
            </a:r>
            <a:r>
              <a:rPr lang="en-US" sz="1600" dirty="0">
                <a:latin typeface="Times New Roman" pitchFamily="18" charset="0"/>
              </a:rPr>
              <a:t>/c</a:t>
            </a:r>
          </a:p>
        </p:txBody>
      </p:sp>
      <p:sp>
        <p:nvSpPr>
          <p:cNvPr id="24583" name="Text Box 18"/>
          <p:cNvSpPr txBox="1">
            <a:spLocks noChangeArrowheads="1"/>
          </p:cNvSpPr>
          <p:nvPr/>
        </p:nvSpPr>
        <p:spPr bwMode="auto">
          <a:xfrm>
            <a:off x="558800" y="1338538"/>
            <a:ext cx="3600450" cy="3381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Error bars on the </a:t>
            </a:r>
            <a:r>
              <a:rPr lang="el-GR" sz="1600" dirty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- axis represent 3 </a:t>
            </a:r>
            <a:r>
              <a:rPr lang="el-GR" sz="1600" dirty="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sp>
        <p:nvSpPr>
          <p:cNvPr id="24585" name="Text Box 20"/>
          <p:cNvSpPr txBox="1">
            <a:spLocks noChangeArrowheads="1"/>
          </p:cNvSpPr>
          <p:nvPr/>
        </p:nvSpPr>
        <p:spPr bwMode="auto">
          <a:xfrm>
            <a:off x="2454275" y="5895975"/>
            <a:ext cx="15367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D</a:t>
            </a:r>
            <a:r>
              <a:rPr lang="en-US">
                <a:latin typeface="Times New Roman" pitchFamily="18" charset="0"/>
              </a:rPr>
              <a:t>p/p ~ 4-10%</a:t>
            </a:r>
          </a:p>
        </p:txBody>
      </p:sp>
      <p:sp>
        <p:nvSpPr>
          <p:cNvPr id="24587" name="Text Box 20"/>
          <p:cNvSpPr txBox="1">
            <a:spLocks noChangeArrowheads="1"/>
          </p:cNvSpPr>
          <p:nvPr/>
        </p:nvSpPr>
        <p:spPr bwMode="auto">
          <a:xfrm>
            <a:off x="5564188" y="5953125"/>
            <a:ext cx="1082675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Dq</a:t>
            </a:r>
            <a:r>
              <a:rPr lang="en-US">
                <a:latin typeface="Times New Roman" pitchFamily="18" charset="0"/>
              </a:rPr>
              <a:t> ~ 2-4°</a:t>
            </a:r>
          </a:p>
        </p:txBody>
      </p:sp>
      <p:sp>
        <p:nvSpPr>
          <p:cNvPr id="24588" name="ZoneTexte 20"/>
          <p:cNvSpPr txBox="1">
            <a:spLocks noChangeArrowheads="1"/>
          </p:cNvSpPr>
          <p:nvPr/>
        </p:nvSpPr>
        <p:spPr bwMode="auto">
          <a:xfrm>
            <a:off x="6281738" y="712788"/>
            <a:ext cx="23764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latin typeface="Times New Roman" pitchFamily="18" charset="0"/>
                <a:cs typeface="Times New Roman" pitchFamily="18" charset="0"/>
              </a:rPr>
              <a:t>Equal n/</a:t>
            </a:r>
            <a:r>
              <a:rPr lang="fr-FR" sz="160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600">
                <a:latin typeface="Times New Roman" pitchFamily="18" charset="0"/>
                <a:cs typeface="Times New Roman" pitchFamily="18" charset="0"/>
              </a:rPr>
              <a:t> yields assumed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title"/>
          </p:nvPr>
        </p:nvSpPr>
        <p:spPr>
          <a:xfrm>
            <a:off x="584200" y="0"/>
            <a:ext cx="8229600" cy="579438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CND: performances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-48777" y="1840677"/>
            <a:ext cx="29687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ymbol" pitchFamily="18" charset="2"/>
              </a:rPr>
              <a:t>b</a:t>
            </a:r>
            <a:endParaRPr lang="fr-FR" sz="1600" dirty="0">
              <a:latin typeface="Symbol" pitchFamily="18" charset="2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538846" y="3966358"/>
            <a:ext cx="9268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p 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/c)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736983" y="3952507"/>
            <a:ext cx="29687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ymbol" pitchFamily="18" charset="2"/>
              </a:rPr>
              <a:t>b</a:t>
            </a:r>
            <a:endParaRPr lang="fr-FR" sz="1600" dirty="0">
              <a:latin typeface="Symbol" pitchFamily="18" charset="2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524992" y="6562098"/>
            <a:ext cx="9268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p 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/c)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4224887" y="4622014"/>
            <a:ext cx="49885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Symbol" pitchFamily="18" charset="2"/>
              </a:rPr>
              <a:t>s (q)</a:t>
            </a:r>
            <a:endParaRPr lang="fr-FR" sz="1200" dirty="0"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edep_backgroun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5719" y="543929"/>
            <a:ext cx="4362882" cy="2961272"/>
          </a:xfrm>
          <a:prstGeom prst="rect">
            <a:avLst/>
          </a:prstGeom>
        </p:spPr>
      </p:pic>
      <p:sp>
        <p:nvSpPr>
          <p:cNvPr id="25603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31838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Backgrounds in the CND</a:t>
            </a:r>
          </a:p>
        </p:txBody>
      </p:sp>
      <p:sp>
        <p:nvSpPr>
          <p:cNvPr id="25604" name="Text Box 8"/>
          <p:cNvSpPr txBox="1">
            <a:spLocks noChangeArrowheads="1"/>
          </p:cNvSpPr>
          <p:nvPr/>
        </p:nvSpPr>
        <p:spPr bwMode="auto">
          <a:xfrm>
            <a:off x="0" y="789347"/>
            <a:ext cx="5453063" cy="241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0" dirty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Electromagnetic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background rates and spectra</a:t>
            </a:r>
            <a:r>
              <a:rPr lang="en-US" b="0" dirty="0">
                <a:latin typeface="Times New Roman" pitchFamily="18" charset="0"/>
              </a:rPr>
              <a:t> </a:t>
            </a:r>
            <a:endParaRPr lang="en-US" b="0" dirty="0" smtClean="0">
              <a:latin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0" dirty="0" smtClean="0">
                <a:latin typeface="Times New Roman" pitchFamily="18" charset="0"/>
              </a:rPr>
              <a:t>in </a:t>
            </a:r>
            <a:r>
              <a:rPr lang="en-US" b="0" dirty="0">
                <a:latin typeface="Times New Roman" pitchFamily="18" charset="0"/>
              </a:rPr>
              <a:t>the </a:t>
            </a:r>
            <a:r>
              <a:rPr lang="en-US" b="0" dirty="0" smtClean="0">
                <a:latin typeface="Times New Roman" pitchFamily="18" charset="0"/>
              </a:rPr>
              <a:t>CND </a:t>
            </a:r>
            <a:r>
              <a:rPr lang="en-US" b="0" dirty="0">
                <a:latin typeface="Times New Roman" pitchFamily="18" charset="0"/>
              </a:rPr>
              <a:t>have been studied with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GEANT4</a:t>
            </a:r>
            <a:r>
              <a:rPr lang="en-US" b="0" dirty="0" smtClean="0">
                <a:latin typeface="Times New Roman" pitchFamily="18" charset="0"/>
              </a:rPr>
              <a:t>:</a:t>
            </a:r>
            <a:endParaRPr lang="en-US" b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GB" b="0" dirty="0" smtClean="0">
                <a:solidFill>
                  <a:srgbClr val="000000"/>
                </a:solidFill>
                <a:latin typeface="Times New Roman" pitchFamily="18" charset="0"/>
              </a:rPr>
              <a:t> After reconstruction cuts background rate </a:t>
            </a:r>
            <a:r>
              <a:rPr lang="en-GB" dirty="0" smtClean="0">
                <a:solidFill>
                  <a:srgbClr val="FF0000"/>
                </a:solidFill>
                <a:latin typeface="Times New Roman" pitchFamily="18" charset="0"/>
              </a:rPr>
              <a:t>~ 30 KHz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dirty="0" smtClean="0">
                <a:latin typeface="Times New Roman" pitchFamily="18" charset="0"/>
              </a:rPr>
              <a:t> </a:t>
            </a:r>
            <a:r>
              <a:rPr lang="en-GB" b="0" dirty="0" smtClean="0">
                <a:latin typeface="Times New Roman" pitchFamily="18" charset="0"/>
              </a:rPr>
              <a:t>Assuming a 1-KHz rate of </a:t>
            </a:r>
            <a:r>
              <a:rPr lang="en-GB" b="0" dirty="0" err="1" smtClean="0">
                <a:latin typeface="Times New Roman" pitchFamily="18" charset="0"/>
              </a:rPr>
              <a:t>e</a:t>
            </a:r>
            <a:r>
              <a:rPr lang="en-GB" b="0" dirty="0" err="1" smtClean="0">
                <a:latin typeface="Symbol" pitchFamily="18" charset="2"/>
              </a:rPr>
              <a:t>g</a:t>
            </a:r>
            <a:r>
              <a:rPr lang="en-GB" b="0" dirty="0" smtClean="0">
                <a:latin typeface="Times New Roman" pitchFamily="18" charset="0"/>
              </a:rPr>
              <a:t> events in the CLAS12 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FF0000"/>
                </a:solidFill>
                <a:latin typeface="Times New Roman" pitchFamily="18" charset="0"/>
              </a:rPr>
              <a:t>rate of accidental coincidences ~ 0.05 Hz </a:t>
            </a:r>
          </a:p>
          <a:p>
            <a:endParaRPr lang="en-GB" sz="16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19705" y="3276724"/>
            <a:ext cx="8949484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b="0" dirty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Physical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background </a:t>
            </a:r>
            <a:r>
              <a:rPr lang="en-US" b="0" dirty="0">
                <a:latin typeface="Times New Roman" pitchFamily="18" charset="0"/>
              </a:rPr>
              <a:t>from photons coming </a:t>
            </a:r>
            <a:r>
              <a:rPr lang="en-US" b="0" dirty="0" smtClean="0">
                <a:latin typeface="Times New Roman" pitchFamily="18" charset="0"/>
              </a:rPr>
              <a:t>from</a:t>
            </a:r>
          </a:p>
          <a:p>
            <a:pPr>
              <a:lnSpc>
                <a:spcPct val="150000"/>
              </a:lnSpc>
            </a:pP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asymmetric meson decays </a:t>
            </a:r>
            <a:r>
              <a:rPr lang="en-US" b="0" dirty="0" smtClean="0">
                <a:latin typeface="Times New Roman" pitchFamily="18" charset="0"/>
              </a:rPr>
              <a:t>studied with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DIS simulation </a:t>
            </a:r>
            <a:r>
              <a:rPr lang="en-US" b="0" dirty="0" smtClean="0">
                <a:latin typeface="Times New Roman" pitchFamily="18" charset="0"/>
              </a:rPr>
              <a:t>and CLAS12 acceptance:</a:t>
            </a:r>
            <a:endParaRPr lang="en-US" b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GB" b="0" dirty="0">
                <a:solidFill>
                  <a:srgbClr val="000000"/>
                </a:solidFill>
                <a:latin typeface="Times New Roman" pitchFamily="18" charset="0"/>
              </a:rPr>
              <a:t> requiring an 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electron and a photon 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 err="1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dirty="0" err="1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&gt;1 </a:t>
            </a:r>
            <a:r>
              <a:rPr lang="en-GB" dirty="0" err="1" smtClean="0">
                <a:solidFill>
                  <a:srgbClr val="000000"/>
                </a:solidFill>
                <a:latin typeface="Times New Roman" pitchFamily="18" charset="0"/>
              </a:rPr>
              <a:t>GeV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) in 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FD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GB" b="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applying 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“DVCS-like” cut MM(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e</a:t>
            </a:r>
            <a:r>
              <a:rPr lang="en-GB" dirty="0" err="1">
                <a:solidFill>
                  <a:srgbClr val="000000"/>
                </a:solidFill>
                <a:latin typeface="Symbol" pitchFamily="18" charset="2"/>
                <a:cs typeface="Arial" charset="0"/>
              </a:rPr>
              <a:t>g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)&lt;1.1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GeV</a:t>
            </a:r>
            <a:endParaRPr lang="en-GB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GB" b="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assuming 30% of acceptance + efficiency for electron and photon  </a:t>
            </a:r>
            <a:r>
              <a:rPr lang="en-GB" b="0" dirty="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in the CLAS12, and 10% photon efficiency in the CND</a:t>
            </a:r>
          </a:p>
          <a:p>
            <a:pPr>
              <a:lnSpc>
                <a:spcPct val="150000"/>
              </a:lnSpc>
            </a:pPr>
            <a:r>
              <a:rPr lang="en-GB" b="0" dirty="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→ </a:t>
            </a:r>
            <a:r>
              <a:rPr lang="en-GB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0.6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Hz of photon rate on the CND </a:t>
            </a:r>
            <a:endParaRPr lang="en-GB" dirty="0" smtClean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endParaRPr lang="en-GB" sz="1600" dirty="0" smtClean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  <a:p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Expected integrated </a:t>
            </a:r>
            <a:r>
              <a:rPr lang="en-GB" sz="2000" dirty="0" err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nDVCS</a:t>
            </a: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-BH </a:t>
            </a:r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neutrons rate ~ </a:t>
            </a: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4 Hz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72199" y="1089213"/>
            <a:ext cx="2781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deposition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 CND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of background photons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50695" y="121920"/>
            <a:ext cx="4492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→en</a:t>
            </a:r>
            <a:r>
              <a:rPr lang="fr-FR" sz="3200" dirty="0" smtClean="0">
                <a:solidFill>
                  <a:srgbClr val="0000FF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3200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(p) background</a:t>
            </a:r>
            <a:endParaRPr lang="fr-FR" sz="3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6370" name="Object 2"/>
          <p:cNvGraphicFramePr>
            <a:graphicFrameLocks noChangeAspect="1"/>
          </p:cNvGraphicFramePr>
          <p:nvPr/>
        </p:nvGraphicFramePr>
        <p:xfrm>
          <a:off x="1369428" y="2325084"/>
          <a:ext cx="2488388" cy="474245"/>
        </p:xfrm>
        <a:graphic>
          <a:graphicData uri="http://schemas.openxmlformats.org/presentationml/2006/ole">
            <p:oleObj spid="_x0000_s186370" name="Équation" r:id="rId3" imgW="1333440" imgH="253800" progId="Equation.3">
              <p:embed/>
            </p:oleObj>
          </a:graphicData>
        </a:graphic>
      </p:graphicFrame>
      <p:graphicFrame>
        <p:nvGraphicFramePr>
          <p:cNvPr id="186371" name="Object 3"/>
          <p:cNvGraphicFramePr>
            <a:graphicFrameLocks noChangeAspect="1"/>
          </p:cNvGraphicFramePr>
          <p:nvPr/>
        </p:nvGraphicFramePr>
        <p:xfrm>
          <a:off x="5073735" y="2075932"/>
          <a:ext cx="2392362" cy="993775"/>
        </p:xfrm>
        <a:graphic>
          <a:graphicData uri="http://schemas.openxmlformats.org/presentationml/2006/ole">
            <p:oleObj spid="_x0000_s186371" name="Équation" r:id="rId4" imgW="1282680" imgH="533160" progId="Equation.3">
              <p:embed/>
            </p:oleObj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239876" y="929317"/>
            <a:ext cx="688842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(Q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t, </a:t>
            </a:r>
            <a:r>
              <a:rPr lang="fr-FR" b="0" dirty="0" smtClean="0">
                <a:latin typeface="Symbol" pitchFamily="18" charset="2"/>
                <a:cs typeface="Times New Roman" pitchFamily="18" charset="0"/>
              </a:rPr>
              <a:t>f)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the background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coming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(p)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events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fr-FR" b="0" dirty="0" smtClean="0"/>
              <a:t> </a:t>
            </a:r>
          </a:p>
          <a:p>
            <a:pPr algn="ctr"/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one of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decay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photons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detected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subtracted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follows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fr-FR" b="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121722" y="2840736"/>
            <a:ext cx="5328102" cy="3734985"/>
            <a:chOff x="121722" y="3281079"/>
            <a:chExt cx="4854040" cy="3294642"/>
          </a:xfrm>
        </p:grpSpPr>
        <p:pic>
          <p:nvPicPr>
            <p:cNvPr id="4" name="Image 3" descr="MM2_comparaison_dvcs_pi0_resolution_FT_GOOD.eps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722" y="3281079"/>
              <a:ext cx="4854040" cy="3294642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938463" y="425917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 New Roman" pitchFamily="18" charset="0"/>
                  <a:cs typeface="Times New Roman" pitchFamily="18" charset="0"/>
                </a:rPr>
                <a:t>FT</a:t>
              </a:r>
              <a:endParaRPr lang="fr-FR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" name="Connecteur droit 14"/>
            <p:cNvCxnSpPr/>
            <p:nvPr/>
          </p:nvCxnSpPr>
          <p:spPr bwMode="auto">
            <a:xfrm rot="5400000">
              <a:off x="1143004" y="5534526"/>
              <a:ext cx="1359562" cy="3609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" name="ZoneTexte 17"/>
          <p:cNvSpPr txBox="1"/>
          <p:nvPr/>
        </p:nvSpPr>
        <p:spPr>
          <a:xfrm>
            <a:off x="5223749" y="3251881"/>
            <a:ext cx="3676821" cy="1477328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Background contamination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estimated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-BH and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→en</a:t>
            </a:r>
            <a:r>
              <a:rPr lang="fr-FR" b="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(p)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generators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 + FASTMC  (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realistic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CLAS12, FT and CND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resolutions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acceptances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):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~15% (19%)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232400" y="5245100"/>
            <a:ext cx="3695700" cy="923330"/>
          </a:xfrm>
          <a:prstGeom prst="rect">
            <a:avLst/>
          </a:prstGeom>
          <a:noFill/>
          <a:ln>
            <a:solidFill>
              <a:srgbClr val="0066CC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generator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Regge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model 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Laget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reproducing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Hall A and CLAS proton data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6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asym_ndvcs_newcuts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806823"/>
            <a:ext cx="5515487" cy="4144954"/>
          </a:xfrm>
          <a:prstGeom prst="rect">
            <a:avLst/>
          </a:prstGeom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69925" y="117475"/>
            <a:ext cx="78774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 with CLAS12 + CND: 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count-rate estimate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27" name="Text Box 61"/>
          <p:cNvSpPr txBox="1">
            <a:spLocks noChangeArrowheads="1"/>
          </p:cNvSpPr>
          <p:nvPr/>
        </p:nvSpPr>
        <p:spPr bwMode="auto">
          <a:xfrm>
            <a:off x="482661" y="5936134"/>
            <a:ext cx="3011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dirty="0" err="1">
                <a:latin typeface="Symbol" pitchFamily="18" charset="2"/>
                <a:cs typeface="Arial" charset="0"/>
              </a:rPr>
              <a:t>D</a:t>
            </a:r>
            <a:r>
              <a:rPr lang="en-US" sz="1600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600" dirty="0">
                <a:latin typeface="Times New Roman" pitchFamily="18" charset="0"/>
                <a:cs typeface="Arial" charset="0"/>
              </a:rPr>
              <a:t> 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0.3 GeV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1600" dirty="0" smtClean="0">
                <a:latin typeface="Symbol" pitchFamily="18" charset="2"/>
                <a:cs typeface="Arial" charset="0"/>
              </a:rPr>
              <a:t>D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Q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1600" dirty="0">
                <a:latin typeface="Times New Roman" pitchFamily="18" charset="0"/>
                <a:cs typeface="Arial" charset="0"/>
              </a:rPr>
              <a:t>=1.5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GeV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,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sz="1600" dirty="0" err="1" smtClean="0">
                <a:latin typeface="Symbol" pitchFamily="18" charset="2"/>
                <a:cs typeface="Arial" charset="0"/>
              </a:rPr>
              <a:t>D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x</a:t>
            </a:r>
            <a:r>
              <a:rPr lang="en-US" sz="1600" baseline="-25000" dirty="0" err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160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0.15, </a:t>
            </a:r>
            <a:r>
              <a:rPr lang="en-US" sz="1600" dirty="0" err="1">
                <a:latin typeface="Symbol" pitchFamily="18" charset="2"/>
                <a:cs typeface="Arial" charset="0"/>
              </a:rPr>
              <a:t>Df</a:t>
            </a:r>
            <a:r>
              <a:rPr lang="en-US" sz="1600" dirty="0">
                <a:latin typeface="Times New Roman" pitchFamily="18" charset="0"/>
                <a:cs typeface="Arial" charset="0"/>
              </a:rPr>
              <a:t> = 30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°</a:t>
            </a:r>
            <a:endParaRPr lang="en-US" sz="1600" baseline="-25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5022664" y="1466202"/>
            <a:ext cx="46323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10</a:t>
            </a:r>
            <a:r>
              <a:rPr lang="en-US" sz="1600" b="0" baseline="30000" dirty="0">
                <a:latin typeface="Times New Roman" pitchFamily="18" charset="0"/>
                <a:cs typeface="Arial" charset="0"/>
              </a:rPr>
              <a:t>35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cm</a:t>
            </a:r>
            <a:r>
              <a:rPr lang="en-US" sz="1600" b="0" baseline="30000" dirty="0">
                <a:latin typeface="Times New Roman" pitchFamily="18" charset="0"/>
                <a:cs typeface="Arial" charset="0"/>
              </a:rPr>
              <a:t>-2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s</a:t>
            </a:r>
            <a:r>
              <a:rPr lang="en-US" sz="1600" b="0" baseline="30000" dirty="0">
                <a:latin typeface="Times New Roman" pitchFamily="18" charset="0"/>
                <a:cs typeface="Arial" charset="0"/>
              </a:rPr>
              <a:t>-1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 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per nucleon     </a:t>
            </a:r>
            <a:endParaRPr lang="en-US" sz="1600" b="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Time 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80 days</a:t>
            </a:r>
            <a:endParaRPr lang="en-US" sz="1600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29" name="Text Box 63"/>
          <p:cNvSpPr txBox="1">
            <a:spLocks noChangeArrowheads="1"/>
          </p:cNvSpPr>
          <p:nvPr/>
        </p:nvSpPr>
        <p:spPr bwMode="auto">
          <a:xfrm>
            <a:off x="5011385" y="2197075"/>
            <a:ext cx="42104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 err="1">
                <a:latin typeface="Times New Roman" pitchFamily="18" charset="0"/>
                <a:cs typeface="Arial" charset="0"/>
              </a:rPr>
              <a:t>R</a:t>
            </a:r>
            <a:r>
              <a:rPr lang="en-US" sz="1600" b="0" baseline="-25000" dirty="0" err="1">
                <a:latin typeface="Times New Roman" pitchFamily="18" charset="0"/>
                <a:cs typeface="Arial" charset="0"/>
              </a:rPr>
              <a:t>acc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bin-by-bin acceptance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for </a:t>
            </a:r>
            <a:r>
              <a:rPr lang="en-US" sz="1600" i="1" dirty="0" err="1" smtClean="0">
                <a:latin typeface="Times New Roman" pitchFamily="18" charset="0"/>
                <a:cs typeface="Arial" charset="0"/>
              </a:rPr>
              <a:t>e</a:t>
            </a:r>
            <a:r>
              <a:rPr lang="en-US" sz="1600" i="1" dirty="0" err="1" smtClean="0">
                <a:latin typeface="Symbol" pitchFamily="18" charset="2"/>
                <a:cs typeface="Arial" charset="0"/>
              </a:rPr>
              <a:t>g</a:t>
            </a:r>
            <a:r>
              <a:rPr lang="en-US" sz="1600" i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1600" b="0" i="1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(10%-40%)</a:t>
            </a:r>
            <a:endParaRPr lang="en-US" sz="1600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0" name="Text Box 64"/>
          <p:cNvSpPr txBox="1">
            <a:spLocks noChangeArrowheads="1"/>
          </p:cNvSpPr>
          <p:nvPr/>
        </p:nvSpPr>
        <p:spPr bwMode="auto">
          <a:xfrm>
            <a:off x="5022664" y="2554522"/>
            <a:ext cx="46323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 err="1">
                <a:latin typeface="Times New Roman" pitchFamily="18" charset="0"/>
                <a:cs typeface="Arial" charset="0"/>
              </a:rPr>
              <a:t>E</a:t>
            </a:r>
            <a:r>
              <a:rPr lang="en-US" sz="1600" b="0" baseline="-25000" dirty="0" err="1">
                <a:latin typeface="Times New Roman" pitchFamily="18" charset="0"/>
                <a:cs typeface="Arial" charset="0"/>
              </a:rPr>
              <a:t>eff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 = neutron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detection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efficiency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(10%)</a:t>
            </a:r>
            <a:endParaRPr lang="en-US" sz="1600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1" name="Text Box 65"/>
          <p:cNvSpPr txBox="1">
            <a:spLocks noChangeArrowheads="1"/>
          </p:cNvSpPr>
          <p:nvPr/>
        </p:nvSpPr>
        <p:spPr bwMode="auto">
          <a:xfrm>
            <a:off x="5097010" y="812800"/>
            <a:ext cx="3756704" cy="3968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>
                <a:latin typeface="Times New Roman" pitchFamily="18" charset="0"/>
                <a:cs typeface="Arial" charset="0"/>
              </a:rPr>
              <a:t>N = ∆t ∆Q</a:t>
            </a:r>
            <a:r>
              <a:rPr lang="en-US" sz="2000" b="0" baseline="30000">
                <a:latin typeface="Times New Roman" pitchFamily="18" charset="0"/>
                <a:cs typeface="Arial" charset="0"/>
              </a:rPr>
              <a:t>2</a:t>
            </a:r>
            <a:r>
              <a:rPr lang="en-US" sz="2000" b="0">
                <a:latin typeface="Times New Roman" pitchFamily="18" charset="0"/>
                <a:cs typeface="Arial" charset="0"/>
              </a:rPr>
              <a:t> ∆x ∆</a:t>
            </a:r>
            <a:r>
              <a:rPr lang="en-US" sz="2000" b="0">
                <a:latin typeface="Symbol" pitchFamily="18" charset="2"/>
                <a:cs typeface="Arial" charset="0"/>
              </a:rPr>
              <a:t>f</a:t>
            </a:r>
            <a:r>
              <a:rPr lang="en-US" sz="2000" b="0">
                <a:latin typeface="Times New Roman" pitchFamily="18" charset="0"/>
                <a:cs typeface="Arial" charset="0"/>
              </a:rPr>
              <a:t> L Time R</a:t>
            </a:r>
            <a:r>
              <a:rPr lang="en-US" sz="2000" b="0" baseline="-25000">
                <a:latin typeface="Times New Roman" pitchFamily="18" charset="0"/>
                <a:cs typeface="Arial" charset="0"/>
              </a:rPr>
              <a:t>acc</a:t>
            </a:r>
            <a:r>
              <a:rPr lang="en-US" sz="2000" b="0">
                <a:latin typeface="Times New Roman" pitchFamily="18" charset="0"/>
                <a:cs typeface="Arial" charset="0"/>
              </a:rPr>
              <a:t> E</a:t>
            </a:r>
            <a:r>
              <a:rPr lang="en-US" sz="2000" b="0" baseline="-25000">
                <a:latin typeface="Times New Roman" pitchFamily="18" charset="0"/>
                <a:cs typeface="Arial" charset="0"/>
              </a:rPr>
              <a:t>eff</a:t>
            </a: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5082639" y="3223170"/>
            <a:ext cx="4007572" cy="107721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6633" name="Text Box 67"/>
          <p:cNvSpPr txBox="1">
            <a:spLocks noChangeArrowheads="1"/>
          </p:cNvSpPr>
          <p:nvPr/>
        </p:nvSpPr>
        <p:spPr bwMode="auto">
          <a:xfrm>
            <a:off x="533050" y="4844458"/>
            <a:ext cx="196674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Times New Roman" pitchFamily="18" charset="0"/>
                <a:cs typeface="Arial" charset="0"/>
              </a:rPr>
              <a:t>&lt;t&gt; ≈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- 0.35 </a:t>
            </a:r>
            <a:r>
              <a:rPr lang="en-US" dirty="0">
                <a:latin typeface="Times New Roman" pitchFamily="18" charset="0"/>
                <a:cs typeface="Arial" charset="0"/>
              </a:rPr>
              <a:t>GeV</a:t>
            </a:r>
            <a:r>
              <a:rPr lang="en-US" baseline="30000" dirty="0">
                <a:latin typeface="Times New Roman" pitchFamily="18" charset="0"/>
                <a:cs typeface="Arial" charset="0"/>
              </a:rPr>
              <a:t>2</a:t>
            </a: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Times New Roman" pitchFamily="18" charset="0"/>
                <a:cs typeface="Arial" charset="0"/>
              </a:rPr>
              <a:t>&lt;Q</a:t>
            </a:r>
            <a:r>
              <a:rPr 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dirty="0">
                <a:latin typeface="Times New Roman" pitchFamily="18" charset="0"/>
                <a:cs typeface="Arial" charset="0"/>
              </a:rPr>
              <a:t>&gt;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≈ 2.75GeV</a:t>
            </a:r>
            <a:r>
              <a:rPr lang="en-US" baseline="30000" dirty="0" smtClean="0">
                <a:latin typeface="Times New Roman" pitchFamily="18" charset="0"/>
                <a:cs typeface="Arial" charset="0"/>
              </a:rPr>
              <a:t>2</a:t>
            </a:r>
            <a:endParaRPr lang="en-US" dirty="0">
              <a:latin typeface="Times New Roman" pitchFamily="18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Times New Roman" pitchFamily="18" charset="0"/>
                <a:cs typeface="Arial" charset="0"/>
              </a:rPr>
              <a:t>&lt;</a:t>
            </a:r>
            <a:r>
              <a:rPr lang="en-US" dirty="0">
                <a:latin typeface="Times New Roman" pitchFamily="18" charset="0"/>
                <a:cs typeface="Arial" charset="0"/>
              </a:rPr>
              <a:t>x&gt; ≈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0.225 </a:t>
            </a:r>
            <a:endParaRPr lang="en-US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7" name="ZoneTexte 14"/>
          <p:cNvSpPr txBox="1">
            <a:spLocks noChangeArrowheads="1"/>
          </p:cNvSpPr>
          <p:nvPr/>
        </p:nvSpPr>
        <p:spPr bwMode="auto">
          <a:xfrm>
            <a:off x="415925" y="819150"/>
            <a:ext cx="3559175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Beam-spin asymmetry for nDVCS</a:t>
            </a:r>
          </a:p>
        </p:txBody>
      </p:sp>
      <p:sp>
        <p:nvSpPr>
          <p:cNvPr id="26639" name="ZoneTexte 14"/>
          <p:cNvSpPr txBox="1">
            <a:spLocks noChangeArrowheads="1"/>
          </p:cNvSpPr>
          <p:nvPr/>
        </p:nvSpPr>
        <p:spPr bwMode="auto">
          <a:xfrm>
            <a:off x="644711" y="1429591"/>
            <a:ext cx="18668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VGG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predictions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5486400" y="4512247"/>
          <a:ext cx="2297748" cy="854873"/>
        </p:xfrm>
        <a:graphic>
          <a:graphicData uri="http://schemas.openxmlformats.org/presentationml/2006/ole">
            <p:oleObj spid="_x0000_s214017" name="Équation" r:id="rId4" imgW="1333440" imgH="495000" progId="Equation.3">
              <p:embed/>
            </p:oleObj>
          </a:graphicData>
        </a:graphic>
      </p:graphicFrame>
      <p:sp>
        <p:nvSpPr>
          <p:cNvPr id="16" name="Rectangle 15"/>
          <p:cNvSpPr/>
          <p:nvPr/>
        </p:nvSpPr>
        <p:spPr>
          <a:xfrm>
            <a:off x="3879661" y="547479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1.5, 2.75,  4.25, 7.5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 −t 0.1, 0.35, 0.65, 1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0.1, 0.225, 0.375, 0.575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φ,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30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wide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Accolade fermante 17"/>
          <p:cNvSpPr/>
          <p:nvPr/>
        </p:nvSpPr>
        <p:spPr bwMode="auto">
          <a:xfrm>
            <a:off x="7680959" y="5525588"/>
            <a:ext cx="300446" cy="116259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938868" y="5630090"/>
            <a:ext cx="1146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588</a:t>
            </a: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accessible</a:t>
            </a:r>
          </a:p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2" name="Connecteur droit 21"/>
          <p:cNvCxnSpPr/>
          <p:nvPr/>
        </p:nvCxnSpPr>
        <p:spPr bwMode="auto">
          <a:xfrm>
            <a:off x="2110601" y="3637930"/>
            <a:ext cx="626902" cy="8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ZoneTexte 22"/>
          <p:cNvSpPr txBox="1"/>
          <p:nvPr/>
        </p:nvSpPr>
        <p:spPr>
          <a:xfrm>
            <a:off x="2800705" y="3457923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=.3,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=.1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Connecteur droit 24"/>
          <p:cNvCxnSpPr/>
          <p:nvPr/>
        </p:nvCxnSpPr>
        <p:spPr bwMode="auto">
          <a:xfrm>
            <a:off x="2102529" y="3835257"/>
            <a:ext cx="626902" cy="8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ZoneTexte 25"/>
          <p:cNvSpPr txBox="1"/>
          <p:nvPr/>
        </p:nvSpPr>
        <p:spPr>
          <a:xfrm>
            <a:off x="2813731" y="3662082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=.1,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=.1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Connecteur droit 26"/>
          <p:cNvCxnSpPr/>
          <p:nvPr/>
        </p:nvCxnSpPr>
        <p:spPr bwMode="auto">
          <a:xfrm>
            <a:off x="2107553" y="4035534"/>
            <a:ext cx="626902" cy="8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ZoneTexte 27"/>
          <p:cNvSpPr txBox="1"/>
          <p:nvPr/>
        </p:nvSpPr>
        <p:spPr>
          <a:xfrm>
            <a:off x="2800015" y="3871503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=.3,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=.3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Connecteur droit 28"/>
          <p:cNvCxnSpPr/>
          <p:nvPr/>
        </p:nvCxnSpPr>
        <p:spPr bwMode="auto">
          <a:xfrm>
            <a:off x="2099933" y="4236818"/>
            <a:ext cx="626902" cy="8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ZoneTexte 29"/>
          <p:cNvSpPr txBox="1"/>
          <p:nvPr/>
        </p:nvSpPr>
        <p:spPr>
          <a:xfrm>
            <a:off x="2790871" y="4062492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=.3,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=-.1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Box 38"/>
          <p:cNvSpPr txBox="1">
            <a:spLocks noChangeArrowheads="1"/>
          </p:cNvSpPr>
          <p:nvPr/>
        </p:nvSpPr>
        <p:spPr bwMode="auto">
          <a:xfrm>
            <a:off x="2107291" y="4023832"/>
            <a:ext cx="183666" cy="368975"/>
          </a:xfrm>
          <a:prstGeom prst="rect">
            <a:avLst/>
          </a:prstGeom>
          <a:noFill/>
          <a:ln w="25400" cap="rnd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1429" tIns="45715" rIns="91429" bIns="45715">
            <a:spAutoFit/>
          </a:bodyPr>
          <a:lstStyle/>
          <a:p>
            <a:pPr algn="ctr" eaLnBrk="1" hangingPunct="1"/>
            <a:endParaRPr lang="fr-FR" sz="1800" b="1">
              <a:latin typeface="Times New Roman" pitchFamily="18" charset="0"/>
            </a:endParaRPr>
          </a:p>
        </p:txBody>
      </p:sp>
      <p:pic>
        <p:nvPicPr>
          <p:cNvPr id="5" name="Image 9" descr="argonne_header_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1714" y="2778189"/>
            <a:ext cx="205898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10" descr="glasgow-log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471" y="4453284"/>
            <a:ext cx="17780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12" descr="logoLPSC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62953" y="1642047"/>
            <a:ext cx="208597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13" descr="logo-infn-nuovo.gi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741" y="2737168"/>
            <a:ext cx="18637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14" descr="logoIPNhaut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98264" y="1751648"/>
            <a:ext cx="199072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 13" descr="homecrest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0752" y="2796286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e 12"/>
          <p:cNvGrpSpPr/>
          <p:nvPr/>
        </p:nvGrpSpPr>
        <p:grpSpPr>
          <a:xfrm>
            <a:off x="5742432" y="2707196"/>
            <a:ext cx="1057275" cy="1063704"/>
            <a:chOff x="1633728" y="2560892"/>
            <a:chExt cx="1057275" cy="1063704"/>
          </a:xfrm>
        </p:grpSpPr>
        <p:pic>
          <p:nvPicPr>
            <p:cNvPr id="7" name="Image 11" descr="logoCEA.gif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33728" y="2560892"/>
              <a:ext cx="1057275" cy="1058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ZoneTexte 11"/>
            <p:cNvSpPr txBox="1"/>
            <p:nvPr/>
          </p:nvSpPr>
          <p:spPr>
            <a:xfrm>
              <a:off x="1706880" y="3255264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Saclay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4226" y="1659255"/>
            <a:ext cx="37719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25547" y="4910283"/>
            <a:ext cx="2279904" cy="42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54660" y="4357318"/>
            <a:ext cx="14287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55901" y="4111790"/>
            <a:ext cx="3888867" cy="56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ZoneTexte 20"/>
          <p:cNvSpPr txBox="1"/>
          <p:nvPr/>
        </p:nvSpPr>
        <p:spPr>
          <a:xfrm>
            <a:off x="883704" y="6125404"/>
            <a:ext cx="735342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Co-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spokespersons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A. El Alaoui (Argonne), M.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Mirazita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(INFN Frascati),</a:t>
            </a: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Niccolai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(IPN Orsay), V.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Kubarovsky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(Jefferson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227013" y="188913"/>
            <a:ext cx="8636000" cy="1393825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Deeply Virtual Compton Scattering</a:t>
            </a:r>
            <a:b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on the neutron with CLAS12 at 11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endParaRPr lang="en-US" sz="3200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595282" y="5499846"/>
            <a:ext cx="388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the CLAS collaboration</a:t>
            </a:r>
            <a:endParaRPr lang="fr-FR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lot_counts_1_newcuts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559808" cy="3535344"/>
          </a:xfrm>
          <a:prstGeom prst="rect">
            <a:avLst/>
          </a:prstGeom>
        </p:spPr>
      </p:pic>
      <p:pic>
        <p:nvPicPr>
          <p:cNvPr id="5" name="Image 4" descr="plot_counts_2_newcuts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7616" y="0"/>
            <a:ext cx="4596384" cy="3563703"/>
          </a:xfrm>
          <a:prstGeom prst="rect">
            <a:avLst/>
          </a:prstGeom>
        </p:spPr>
      </p:pic>
      <p:pic>
        <p:nvPicPr>
          <p:cNvPr id="6" name="Image 5" descr="plot_counts_3_newcuts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" y="3360467"/>
            <a:ext cx="4511039" cy="3497532"/>
          </a:xfrm>
          <a:prstGeom prst="rect">
            <a:avLst/>
          </a:prstGeom>
        </p:spPr>
      </p:pic>
      <p:pic>
        <p:nvPicPr>
          <p:cNvPr id="7" name="Image 6" descr="plot_counts_4_newcuts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3867" y="3364992"/>
            <a:ext cx="4505204" cy="349300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92215" y="621792"/>
            <a:ext cx="194957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</a:t>
            </a:r>
          </a:p>
          <a:p>
            <a:pPr algn="ctr"/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counts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bin</a:t>
            </a: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coverage</a:t>
            </a: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b="0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fr-FR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N/N=0.05%-10%</a:t>
            </a:r>
            <a:endParaRPr lang="fr-FR" b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599827" y="3182973"/>
            <a:ext cx="434606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The final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grid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optimized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depending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on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actual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value of the BSA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54100" y="1524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ymbol" pitchFamily="18" charset="2"/>
              </a:rPr>
              <a:t>f</a:t>
            </a:r>
            <a:r>
              <a:rPr lang="fr-FR" dirty="0" smtClean="0"/>
              <a:t> →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78363" y="97178"/>
            <a:ext cx="752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r>
              <a:rPr lang="fr-FR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setup and </a:t>
            </a:r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-time </a:t>
            </a:r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endParaRPr lang="fr-FR" sz="3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388620" y="4657439"/>
            <a:ext cx="6614160" cy="1759744"/>
            <a:chOff x="1237488" y="1190720"/>
            <a:chExt cx="6614160" cy="1759744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1237488" y="1190720"/>
              <a:ext cx="6614160" cy="1754326"/>
            </a:xfrm>
            <a:prstGeom prst="rect">
              <a:avLst/>
            </a:prstGeom>
            <a:grpFill/>
            <a:ln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Testing and commissioning 				7 days</a:t>
              </a:r>
            </a:p>
            <a:p>
              <a:pPr>
                <a:lnSpc>
                  <a:spcPct val="200000"/>
                </a:lnSpc>
              </a:pP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Production data taking at L = 10</a:t>
              </a:r>
              <a:r>
                <a:rPr lang="en-US" baseline="30000" dirty="0" smtClean="0">
                  <a:latin typeface="Times New Roman" pitchFamily="18" charset="0"/>
                  <a:cs typeface="Times New Roman" pitchFamily="18" charset="0"/>
                </a:rPr>
                <a:t>35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cm</a:t>
              </a:r>
              <a:r>
                <a:rPr lang="en-US" baseline="30000" dirty="0" smtClean="0">
                  <a:latin typeface="Times New Roman" pitchFamily="18" charset="0"/>
                  <a:cs typeface="Times New Roman" pitchFamily="18" charset="0"/>
                </a:rPr>
                <a:t>−2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aseline="30000" dirty="0" smtClean="0">
                  <a:latin typeface="Times New Roman" pitchFamily="18" charset="0"/>
                  <a:cs typeface="Times New Roman" pitchFamily="18" charset="0"/>
                </a:rPr>
                <a:t>−1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/nucleon 	80 days</a:t>
              </a:r>
            </a:p>
            <a:p>
              <a:pPr>
                <a:lnSpc>
                  <a:spcPct val="200000"/>
                </a:lnSpc>
              </a:pPr>
              <a:r>
                <a:rPr lang="fr-FR" dirty="0" err="1" smtClean="0">
                  <a:latin typeface="Times New Roman" pitchFamily="18" charset="0"/>
                  <a:cs typeface="Times New Roman" pitchFamily="18" charset="0"/>
                </a:rPr>
                <a:t>Moeller</a:t>
              </a:r>
              <a:r>
                <a:rPr lang="fr-FR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dirty="0" err="1" smtClean="0">
                  <a:latin typeface="Times New Roman" pitchFamily="18" charset="0"/>
                  <a:cs typeface="Times New Roman" pitchFamily="18" charset="0"/>
                </a:rPr>
                <a:t>polarimeter</a:t>
              </a:r>
              <a:r>
                <a:rPr lang="fr-FR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dirty="0" err="1" smtClean="0">
                  <a:latin typeface="Times New Roman" pitchFamily="18" charset="0"/>
                  <a:cs typeface="Times New Roman" pitchFamily="18" charset="0"/>
                </a:rPr>
                <a:t>runs</a:t>
              </a:r>
              <a:r>
                <a:rPr lang="fr-FR" dirty="0" smtClean="0">
                  <a:latin typeface="Times New Roman" pitchFamily="18" charset="0"/>
                  <a:cs typeface="Times New Roman" pitchFamily="18" charset="0"/>
                </a:rPr>
                <a:t> 				3 </a:t>
              </a:r>
              <a:r>
                <a:rPr lang="fr-FR" dirty="0" err="1" smtClean="0">
                  <a:latin typeface="Times New Roman" pitchFamily="18" charset="0"/>
                  <a:cs typeface="Times New Roman" pitchFamily="18" charset="0"/>
                </a:rPr>
                <a:t>days</a:t>
              </a:r>
              <a:endParaRPr lang="fr-FR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" name="Connecteur droit 6"/>
            <p:cNvCxnSpPr/>
            <p:nvPr/>
          </p:nvCxnSpPr>
          <p:spPr bwMode="auto">
            <a:xfrm rot="5400000">
              <a:off x="5644896" y="2072640"/>
              <a:ext cx="1755648" cy="0"/>
            </a:xfrm>
            <a:prstGeom prst="line">
              <a:avLst/>
            </a:pr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Connecteur droit 8"/>
            <p:cNvCxnSpPr/>
            <p:nvPr/>
          </p:nvCxnSpPr>
          <p:spPr bwMode="auto">
            <a:xfrm flipV="1">
              <a:off x="1243584" y="1767840"/>
              <a:ext cx="6608064" cy="12192"/>
            </a:xfrm>
            <a:prstGeom prst="line">
              <a:avLst/>
            </a:pr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Connecteur droit 9"/>
            <p:cNvCxnSpPr/>
            <p:nvPr/>
          </p:nvCxnSpPr>
          <p:spPr bwMode="auto">
            <a:xfrm flipV="1">
              <a:off x="1237488" y="2395728"/>
              <a:ext cx="6608064" cy="12192"/>
            </a:xfrm>
            <a:prstGeom prst="line">
              <a:avLst/>
            </a:prstGeom>
            <a:grp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ZoneTexte 11"/>
          <p:cNvSpPr txBox="1"/>
          <p:nvPr/>
        </p:nvSpPr>
        <p:spPr>
          <a:xfrm>
            <a:off x="407967" y="3827085"/>
            <a:ext cx="2595582" cy="646331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11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85%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89089" y="1012063"/>
            <a:ext cx="5040804" cy="184665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Plan for CND:</a:t>
            </a:r>
          </a:p>
          <a:p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2011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finalize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R&amp;D,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tests on 3-layer </a:t>
            </a:r>
          </a:p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prototype and final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mechanical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design</a:t>
            </a: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semester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2011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detailed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engineering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drawing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2012- first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half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of 2013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construction</a:t>
            </a: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semester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2013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assembly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ready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installed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in the CD by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spring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2014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105634" y="5200650"/>
            <a:ext cx="1871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Total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requested</a:t>
            </a:r>
            <a:endParaRPr lang="fr-FR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90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Flèche droite 16"/>
          <p:cNvSpPr/>
          <p:nvPr/>
        </p:nvSpPr>
        <p:spPr bwMode="auto">
          <a:xfrm>
            <a:off x="3098800" y="2679700"/>
            <a:ext cx="749300" cy="4318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711700" y="3073400"/>
            <a:ext cx="3856825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The detector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financed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by the</a:t>
            </a:r>
          </a:p>
          <a:p>
            <a:pPr algn="ctr"/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proposing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european</a:t>
            </a:r>
            <a:r>
              <a:rPr lang="fr-F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institutions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endParaRPr lang="fr-FR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stronger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contribution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IN2P3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52400" y="1041400"/>
            <a:ext cx="3550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setup:</a:t>
            </a: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CLAS12 +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Calorimeter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Liquid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Central Neutron Detector 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0" y="4357808"/>
            <a:ext cx="875211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Using </a:t>
            </a:r>
            <a:r>
              <a:rPr lang="en-US" dirty="0" err="1">
                <a:solidFill>
                  <a:srgbClr val="0000FF"/>
                </a:solidFill>
                <a:latin typeface="Times New Roman" pitchFamily="18" charset="0"/>
              </a:rPr>
              <a:t>scintillator</a:t>
            </a:r>
            <a:r>
              <a:rPr lang="en-US" b="0" dirty="0">
                <a:latin typeface="Times New Roman" pitchFamily="18" charset="0"/>
              </a:rPr>
              <a:t> as detector </a:t>
            </a:r>
            <a:r>
              <a:rPr lang="en-US" b="0" dirty="0" smtClean="0">
                <a:latin typeface="Times New Roman" pitchFamily="18" charset="0"/>
              </a:rPr>
              <a:t>material, “u-turn” downstream and </a:t>
            </a:r>
            <a:r>
              <a:rPr lang="en-US" b="0" dirty="0">
                <a:latin typeface="Times New Roman" pitchFamily="18" charset="0"/>
              </a:rPr>
              <a:t>long light guides </a:t>
            </a:r>
            <a:r>
              <a:rPr lang="en-US" b="0" dirty="0" smtClean="0">
                <a:latin typeface="Times New Roman" pitchFamily="18" charset="0"/>
              </a:rPr>
              <a:t>with PMTs upstream, detection </a:t>
            </a:r>
            <a:r>
              <a:rPr lang="en-US" b="0" dirty="0">
                <a:latin typeface="Times New Roman" pitchFamily="18" charset="0"/>
              </a:rPr>
              <a:t>of </a:t>
            </a:r>
            <a:r>
              <a:rPr lang="en-US" b="0" dirty="0" err="1">
                <a:latin typeface="Times New Roman" pitchFamily="18" charset="0"/>
              </a:rPr>
              <a:t>nDVCS</a:t>
            </a:r>
            <a:r>
              <a:rPr lang="en-US" b="0" dirty="0">
                <a:latin typeface="Times New Roman" pitchFamily="18" charset="0"/>
              </a:rPr>
              <a:t> </a:t>
            </a:r>
            <a:r>
              <a:rPr lang="en-US" b="0" dirty="0" smtClean="0">
                <a:latin typeface="Times New Roman" pitchFamily="18" charset="0"/>
              </a:rPr>
              <a:t>neutrons </a:t>
            </a:r>
            <a:r>
              <a:rPr lang="en-US" b="0" dirty="0">
                <a:latin typeface="Times New Roman" pitchFamily="18" charset="0"/>
              </a:rPr>
              <a:t>with 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~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10% of efficiency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b="0" dirty="0">
                <a:latin typeface="Times New Roman" pitchFamily="18" charset="0"/>
              </a:rPr>
              <a:t>and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n/</a:t>
            </a:r>
            <a:r>
              <a:rPr lang="en-US" dirty="0">
                <a:solidFill>
                  <a:srgbClr val="0000FF"/>
                </a:solidFill>
                <a:latin typeface="Symbol" pitchFamily="18" charset="2"/>
              </a:rPr>
              <a:t>g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separation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for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</a:rPr>
              <a:t>p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itchFamily="18" charset="0"/>
              </a:rPr>
              <a:t>n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1 </a:t>
            </a:r>
            <a:r>
              <a:rPr lang="en-US" dirty="0" err="1">
                <a:solidFill>
                  <a:srgbClr val="0000FF"/>
                </a:solidFill>
                <a:latin typeface="Times New Roman" pitchFamily="18" charset="0"/>
              </a:rPr>
              <a:t>GeV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/c</a:t>
            </a:r>
            <a:r>
              <a:rPr lang="en-US" b="0" dirty="0">
                <a:latin typeface="Times New Roman" pitchFamily="18" charset="0"/>
              </a:rPr>
              <a:t> </a:t>
            </a:r>
            <a:r>
              <a:rPr lang="en-US" b="0" dirty="0" smtClean="0">
                <a:latin typeface="Times New Roman" pitchFamily="18" charset="0"/>
              </a:rPr>
              <a:t>will </a:t>
            </a:r>
            <a:r>
              <a:rPr lang="en-US" b="0" dirty="0">
                <a:latin typeface="Times New Roman" pitchFamily="18" charset="0"/>
              </a:rPr>
              <a:t>be </a:t>
            </a:r>
            <a:r>
              <a:rPr lang="en-US" b="0" dirty="0" smtClean="0">
                <a:latin typeface="Times New Roman" pitchFamily="18" charset="0"/>
              </a:rPr>
              <a:t>achieved in the CND</a:t>
            </a:r>
            <a:endParaRPr lang="en-US" b="0" dirty="0">
              <a:latin typeface="Times New Roman" pitchFamily="18" charset="0"/>
            </a:endParaRPr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title"/>
          </p:nvPr>
        </p:nvSpPr>
        <p:spPr>
          <a:xfrm>
            <a:off x="3086100" y="114486"/>
            <a:ext cx="2741612" cy="539750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Conclusions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0" y="937464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b="0" dirty="0">
                <a:latin typeface="Times New Roman" pitchFamily="18" charset="0"/>
              </a:rPr>
              <a:t> is a key reaction for the </a:t>
            </a:r>
            <a:r>
              <a:rPr lang="en-US" b="0" dirty="0" err="1" smtClean="0">
                <a:latin typeface="Times New Roman" pitchFamily="18" charset="0"/>
              </a:rPr>
              <a:t>JLab</a:t>
            </a:r>
            <a:r>
              <a:rPr lang="en-US" b="0" dirty="0" smtClean="0">
                <a:latin typeface="Times New Roman" pitchFamily="18" charset="0"/>
              </a:rPr>
              <a:t> GPD </a:t>
            </a:r>
            <a:r>
              <a:rPr lang="en-US" b="0" dirty="0">
                <a:latin typeface="Times New Roman" pitchFamily="18" charset="0"/>
              </a:rPr>
              <a:t>experimental program: </a:t>
            </a:r>
            <a:r>
              <a:rPr lang="en-US" b="0" dirty="0" smtClean="0">
                <a:latin typeface="Times New Roman" pitchFamily="18" charset="0"/>
              </a:rPr>
              <a:t>measuring its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beam-spin asymmetry</a:t>
            </a:r>
            <a:r>
              <a:rPr lang="en-US" b="0" dirty="0">
                <a:latin typeface="Times New Roman" pitchFamily="18" charset="0"/>
              </a:rPr>
              <a:t> </a:t>
            </a:r>
            <a:r>
              <a:rPr lang="en-US" b="0" dirty="0" smtClean="0">
                <a:latin typeface="Times New Roman" pitchFamily="18" charset="0"/>
              </a:rPr>
              <a:t>can give access </a:t>
            </a:r>
            <a:r>
              <a:rPr lang="en-US" b="0" dirty="0">
                <a:latin typeface="Times New Roman" pitchFamily="18" charset="0"/>
              </a:rPr>
              <a:t>to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en-US" b="0" dirty="0">
                <a:latin typeface="Times New Roman" pitchFamily="18" charset="0"/>
              </a:rPr>
              <a:t> and therefore to the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quark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total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angular momentum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en-US" b="0" dirty="0" smtClean="0">
              <a:solidFill>
                <a:srgbClr val="0000FF"/>
              </a:solidFill>
              <a:latin typeface="Times New Roman" pitchFamily="18" charset="0"/>
            </a:endParaRPr>
          </a:p>
          <a:p>
            <a:r>
              <a:rPr lang="en-US" b="0" dirty="0" smtClean="0">
                <a:latin typeface="Times New Roman" pitchFamily="18" charset="0"/>
              </a:rPr>
              <a:t>(</a:t>
            </a:r>
            <a:r>
              <a:rPr lang="en-US" b="0" dirty="0">
                <a:latin typeface="Times New Roman" pitchFamily="18" charset="0"/>
              </a:rPr>
              <a:t>via </a:t>
            </a:r>
            <a:r>
              <a:rPr lang="en-US" b="0" dirty="0" err="1" smtClean="0">
                <a:latin typeface="Times New Roman" pitchFamily="18" charset="0"/>
              </a:rPr>
              <a:t>Ji’s</a:t>
            </a:r>
            <a:r>
              <a:rPr lang="en-US" b="0" dirty="0" smtClean="0">
                <a:latin typeface="Times New Roman" pitchFamily="18" charset="0"/>
              </a:rPr>
              <a:t> </a:t>
            </a:r>
            <a:r>
              <a:rPr lang="en-US" b="0" dirty="0">
                <a:latin typeface="Times New Roman" pitchFamily="18" charset="0"/>
              </a:rPr>
              <a:t>sum rule</a:t>
            </a:r>
            <a:r>
              <a:rPr lang="en-US" b="0" dirty="0" smtClean="0">
                <a:latin typeface="Times New Roman" pitchFamily="18" charset="0"/>
              </a:rPr>
              <a:t>), and it is a first step towards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flavor separation of GPDs</a:t>
            </a:r>
            <a:endParaRPr lang="en-US" dirty="0">
              <a:solidFill>
                <a:srgbClr val="0000FF"/>
              </a:solidFill>
              <a:latin typeface="Times New Roman" pitchFamily="18" charset="0"/>
            </a:endParaRPr>
          </a:p>
          <a:p>
            <a:endParaRPr lang="en-US" b="0" dirty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A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large kinematical coverage</a:t>
            </a:r>
            <a:r>
              <a:rPr lang="en-US" b="0" dirty="0">
                <a:latin typeface="Times New Roman" pitchFamily="18" charset="0"/>
              </a:rPr>
              <a:t> is necessary to sample the phase-space, as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the BSA is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expected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to vary strongly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b="0" dirty="0" smtClean="0">
                <a:latin typeface="Times New Roman" pitchFamily="18" charset="0"/>
              </a:rPr>
              <a:t>and be maximum at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low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</a:rPr>
              <a:t>x</a:t>
            </a:r>
            <a:r>
              <a:rPr lang="en-US" baseline="-25000" dirty="0" err="1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r>
              <a:rPr lang="en-US" baseline="-25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→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Arial" charset="0"/>
              </a:rPr>
              <a:t>11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  <a:cs typeface="Arial" charset="0"/>
              </a:rPr>
              <a:t>GeV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Arial" charset="0"/>
              </a:rPr>
              <a:t> beam + CLAS12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b="0" dirty="0" smtClean="0">
                <a:latin typeface="Times New Roman" pitchFamily="18" charset="0"/>
                <a:cs typeface="Arial" charset="0"/>
              </a:rPr>
              <a:t>are necessary</a:t>
            </a:r>
            <a:endParaRPr lang="en-US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0" y="2750389"/>
            <a:ext cx="914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The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detection of the recoil neutron </a:t>
            </a:r>
            <a:r>
              <a:rPr lang="en-US" b="0" dirty="0" smtClean="0">
                <a:latin typeface="Times New Roman" pitchFamily="18" charset="0"/>
              </a:rPr>
              <a:t>ensures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exclusivity</a:t>
            </a:r>
            <a:r>
              <a:rPr lang="en-US" b="0" dirty="0">
                <a:latin typeface="Times New Roman" pitchFamily="18" charset="0"/>
              </a:rPr>
              <a:t>, </a:t>
            </a:r>
            <a:r>
              <a:rPr lang="en-US" b="0" dirty="0" smtClean="0">
                <a:latin typeface="Times New Roman" pitchFamily="18" charset="0"/>
              </a:rPr>
              <a:t>reduces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background </a:t>
            </a:r>
            <a:r>
              <a:rPr lang="en-US" b="0" dirty="0">
                <a:latin typeface="Times New Roman" pitchFamily="18" charset="0"/>
              </a:rPr>
              <a:t>and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b="0" dirty="0" smtClean="0">
                <a:latin typeface="Times New Roman" pitchFamily="18" charset="0"/>
              </a:rPr>
              <a:t>keeps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systematic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uncertainties </a:t>
            </a:r>
            <a:r>
              <a:rPr lang="en-US" b="0" dirty="0">
                <a:latin typeface="Times New Roman" pitchFamily="18" charset="0"/>
              </a:rPr>
              <a:t>under </a:t>
            </a:r>
            <a:r>
              <a:rPr lang="en-US" b="0" dirty="0" smtClean="0">
                <a:latin typeface="Times New Roman" pitchFamily="18" charset="0"/>
              </a:rPr>
              <a:t>control</a:t>
            </a:r>
          </a:p>
          <a:p>
            <a:endParaRPr lang="en-US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The </a:t>
            </a:r>
            <a:r>
              <a:rPr lang="en-US" b="0" dirty="0" err="1">
                <a:latin typeface="Times New Roman" pitchFamily="18" charset="0"/>
              </a:rPr>
              <a:t>nDVCS</a:t>
            </a:r>
            <a:r>
              <a:rPr lang="en-US" b="0" dirty="0">
                <a:latin typeface="Times New Roman" pitchFamily="18" charset="0"/>
              </a:rPr>
              <a:t> recoil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neutrons</a:t>
            </a:r>
            <a:r>
              <a:rPr lang="en-US" b="0" dirty="0">
                <a:latin typeface="Times New Roman" pitchFamily="18" charset="0"/>
              </a:rPr>
              <a:t> are mostly going at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large angles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b="0" dirty="0">
                <a:latin typeface="Times New Roman" pitchFamily="18" charset="0"/>
              </a:rPr>
              <a:t>(</a:t>
            </a:r>
            <a:r>
              <a:rPr lang="en-US" b="0" dirty="0" err="1">
                <a:latin typeface="Symbol" pitchFamily="18" charset="2"/>
              </a:rPr>
              <a:t>q</a:t>
            </a:r>
            <a:r>
              <a:rPr lang="en-US" b="0" baseline="-25000" dirty="0" err="1">
                <a:latin typeface="Times New Roman" pitchFamily="18" charset="0"/>
              </a:rPr>
              <a:t>n</a:t>
            </a:r>
            <a:r>
              <a:rPr lang="en-US" b="0" dirty="0">
                <a:latin typeface="Times New Roman" pitchFamily="18" charset="0"/>
              </a:rPr>
              <a:t>&gt;40°), therefore a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neutron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detector</a:t>
            </a:r>
            <a:r>
              <a:rPr lang="en-US" b="0" dirty="0">
                <a:latin typeface="Times New Roman" pitchFamily="18" charset="0"/>
              </a:rPr>
              <a:t> </a:t>
            </a:r>
            <a:r>
              <a:rPr lang="en-US" b="0" dirty="0" smtClean="0">
                <a:latin typeface="Times New Roman" pitchFamily="18" charset="0"/>
              </a:rPr>
              <a:t>must be </a:t>
            </a:r>
            <a:r>
              <a:rPr lang="en-US" b="0" dirty="0">
                <a:latin typeface="Times New Roman" pitchFamily="18" charset="0"/>
              </a:rPr>
              <a:t>added to the CLAS12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Central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Detector </a:t>
            </a:r>
            <a:r>
              <a:rPr lang="en-US" b="0" dirty="0">
                <a:latin typeface="Times New Roman" pitchFamily="18" charset="0"/>
              </a:rPr>
              <a:t>using the available space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1250" y="5562104"/>
            <a:ext cx="8977746" cy="10156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</a:rPr>
              <a:t>We request 90 days of polarized 11 </a:t>
            </a:r>
            <a:r>
              <a:rPr lang="en-US" sz="2000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</a:rPr>
              <a:t> beam to initiate the </a:t>
            </a:r>
            <a:r>
              <a:rPr lang="en-US" sz="2000" dirty="0" err="1" smtClean="0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</a:rPr>
              <a:t> program at JLab@12 </a:t>
            </a:r>
            <a:r>
              <a:rPr lang="en-US" sz="2000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</a:rPr>
              <a:t> by extracting for the first time the beam-spin asymmetry,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</a:rPr>
              <a:t>on a wide kinematical coverage</a:t>
            </a:r>
            <a:endParaRPr lang="en-US" sz="2000" dirty="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e 119"/>
          <p:cNvGrpSpPr/>
          <p:nvPr/>
        </p:nvGrpSpPr>
        <p:grpSpPr>
          <a:xfrm>
            <a:off x="158750" y="1268413"/>
            <a:ext cx="4409772" cy="1975882"/>
            <a:chOff x="158750" y="1268413"/>
            <a:chExt cx="4409772" cy="1975882"/>
          </a:xfrm>
        </p:grpSpPr>
        <p:sp>
          <p:nvSpPr>
            <p:cNvPr id="6148" name="Line 11"/>
            <p:cNvSpPr>
              <a:spLocks noChangeShapeType="1"/>
            </p:cNvSpPr>
            <p:nvPr/>
          </p:nvSpPr>
          <p:spPr bwMode="auto">
            <a:xfrm flipV="1">
              <a:off x="1477963" y="1919288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19" name="Groupe 118"/>
            <p:cNvGrpSpPr/>
            <p:nvPr/>
          </p:nvGrpSpPr>
          <p:grpSpPr>
            <a:xfrm>
              <a:off x="158750" y="1268413"/>
              <a:ext cx="4409772" cy="1975882"/>
              <a:chOff x="158750" y="1268413"/>
              <a:chExt cx="4409772" cy="1975882"/>
            </a:xfrm>
          </p:grpSpPr>
          <p:sp>
            <p:nvSpPr>
              <p:cNvPr id="6150" name="Line 13"/>
              <p:cNvSpPr>
                <a:spLocks noChangeShapeType="1"/>
              </p:cNvSpPr>
              <p:nvPr/>
            </p:nvSpPr>
            <p:spPr bwMode="auto">
              <a:xfrm rot="12777622" flipV="1">
                <a:off x="3529013" y="2678113"/>
                <a:ext cx="6858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154" name="Line 17"/>
              <p:cNvSpPr>
                <a:spLocks noChangeShapeType="1"/>
              </p:cNvSpPr>
              <p:nvPr/>
            </p:nvSpPr>
            <p:spPr bwMode="auto">
              <a:xfrm rot="12777622" flipV="1">
                <a:off x="3513138" y="2708275"/>
                <a:ext cx="6858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118" name="Groupe 117"/>
              <p:cNvGrpSpPr/>
              <p:nvPr/>
            </p:nvGrpSpPr>
            <p:grpSpPr>
              <a:xfrm>
                <a:off x="158750" y="1268413"/>
                <a:ext cx="4409772" cy="1975882"/>
                <a:chOff x="158750" y="1268413"/>
                <a:chExt cx="4409772" cy="1975882"/>
              </a:xfrm>
            </p:grpSpPr>
            <p:sp>
              <p:nvSpPr>
                <p:cNvPr id="6149" name="Line 12"/>
                <p:cNvSpPr>
                  <a:spLocks noChangeShapeType="1"/>
                </p:cNvSpPr>
                <p:nvPr/>
              </p:nvSpPr>
              <p:spPr bwMode="auto">
                <a:xfrm rot="18742695" flipV="1">
                  <a:off x="2767013" y="1912938"/>
                  <a:ext cx="303212" cy="6143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grpSp>
              <p:nvGrpSpPr>
                <p:cNvPr id="117" name="Groupe 116"/>
                <p:cNvGrpSpPr/>
                <p:nvPr/>
              </p:nvGrpSpPr>
              <p:grpSpPr>
                <a:xfrm>
                  <a:off x="158750" y="1268413"/>
                  <a:ext cx="4409772" cy="1975882"/>
                  <a:chOff x="158750" y="1268413"/>
                  <a:chExt cx="4409772" cy="1975882"/>
                </a:xfrm>
              </p:grpSpPr>
              <p:grpSp>
                <p:nvGrpSpPr>
                  <p:cNvPr id="6147" name="Group 3"/>
                  <p:cNvGrpSpPr>
                    <a:grpSpLocks noChangeAspect="1"/>
                  </p:cNvGrpSpPr>
                  <p:nvPr/>
                </p:nvGrpSpPr>
                <p:grpSpPr bwMode="auto">
                  <a:xfrm rot="-2865258">
                    <a:off x="1467644" y="1456532"/>
                    <a:ext cx="128587" cy="546100"/>
                    <a:chOff x="1324" y="1002"/>
                    <a:chExt cx="146" cy="462"/>
                  </a:xfrm>
                </p:grpSpPr>
                <p:sp>
                  <p:nvSpPr>
                    <p:cNvPr id="6252" name="Freeform 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6" y="1002"/>
                      <a:ext cx="143" cy="75"/>
                    </a:xfrm>
                    <a:custGeom>
                      <a:avLst/>
                      <a:gdLst>
                        <a:gd name="T0" fmla="*/ 0 w 143"/>
                        <a:gd name="T1" fmla="*/ 0 h 75"/>
                        <a:gd name="T2" fmla="*/ 0 w 143"/>
                        <a:gd name="T3" fmla="*/ 4 h 75"/>
                        <a:gd name="T4" fmla="*/ 4 w 143"/>
                        <a:gd name="T5" fmla="*/ 7 h 75"/>
                        <a:gd name="T6" fmla="*/ 8 w 143"/>
                        <a:gd name="T7" fmla="*/ 9 h 75"/>
                        <a:gd name="T8" fmla="*/ 12 w 143"/>
                        <a:gd name="T9" fmla="*/ 11 h 75"/>
                        <a:gd name="T10" fmla="*/ 129 w 143"/>
                        <a:gd name="T11" fmla="*/ 58 h 75"/>
                        <a:gd name="T12" fmla="*/ 135 w 143"/>
                        <a:gd name="T13" fmla="*/ 60 h 75"/>
                        <a:gd name="T14" fmla="*/ 139 w 143"/>
                        <a:gd name="T15" fmla="*/ 63 h 75"/>
                        <a:gd name="T16" fmla="*/ 142 w 143"/>
                        <a:gd name="T17" fmla="*/ 65 h 75"/>
                        <a:gd name="T18" fmla="*/ 141 w 143"/>
                        <a:gd name="T19" fmla="*/ 69 h 75"/>
                        <a:gd name="T20" fmla="*/ 141 w 143"/>
                        <a:gd name="T21" fmla="*/ 71 h 75"/>
                        <a:gd name="T22" fmla="*/ 138 w 143"/>
                        <a:gd name="T23" fmla="*/ 74 h 75"/>
                        <a:gd name="T24" fmla="*/ 11 w 143"/>
                        <a:gd name="T25" fmla="*/ 60 h 75"/>
                        <a:gd name="T26" fmla="*/ 10 w 143"/>
                        <a:gd name="T27" fmla="*/ 61 h 75"/>
                        <a:gd name="T28" fmla="*/ 4 w 143"/>
                        <a:gd name="T29" fmla="*/ 59 h 75"/>
                        <a:gd name="T30" fmla="*/ 4 w 143"/>
                        <a:gd name="T31" fmla="*/ 60 h 75"/>
                        <a:gd name="T32" fmla="*/ 2 w 143"/>
                        <a:gd name="T33" fmla="*/ 62 h 75"/>
                        <a:gd name="T34" fmla="*/ 0 w 143"/>
                        <a:gd name="T35" fmla="*/ 65 h 75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43"/>
                        <a:gd name="T55" fmla="*/ 0 h 75"/>
                        <a:gd name="T56" fmla="*/ 143 w 143"/>
                        <a:gd name="T57" fmla="*/ 75 h 75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43" h="75">
                          <a:moveTo>
                            <a:pt x="0" y="0"/>
                          </a:moveTo>
                          <a:lnTo>
                            <a:pt x="0" y="4"/>
                          </a:lnTo>
                          <a:lnTo>
                            <a:pt x="4" y="7"/>
                          </a:lnTo>
                          <a:lnTo>
                            <a:pt x="8" y="9"/>
                          </a:lnTo>
                          <a:lnTo>
                            <a:pt x="12" y="11"/>
                          </a:lnTo>
                          <a:lnTo>
                            <a:pt x="129" y="58"/>
                          </a:lnTo>
                          <a:lnTo>
                            <a:pt x="135" y="60"/>
                          </a:lnTo>
                          <a:lnTo>
                            <a:pt x="139" y="63"/>
                          </a:lnTo>
                          <a:lnTo>
                            <a:pt x="142" y="65"/>
                          </a:lnTo>
                          <a:lnTo>
                            <a:pt x="141" y="69"/>
                          </a:lnTo>
                          <a:lnTo>
                            <a:pt x="141" y="71"/>
                          </a:lnTo>
                          <a:lnTo>
                            <a:pt x="138" y="74"/>
                          </a:lnTo>
                          <a:lnTo>
                            <a:pt x="11" y="60"/>
                          </a:lnTo>
                          <a:lnTo>
                            <a:pt x="10" y="61"/>
                          </a:lnTo>
                          <a:lnTo>
                            <a:pt x="4" y="59"/>
                          </a:lnTo>
                          <a:lnTo>
                            <a:pt x="4" y="60"/>
                          </a:lnTo>
                          <a:lnTo>
                            <a:pt x="2" y="62"/>
                          </a:lnTo>
                          <a:lnTo>
                            <a:pt x="0" y="65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253" name="Freeform 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4" y="1069"/>
                      <a:ext cx="143" cy="72"/>
                    </a:xfrm>
                    <a:custGeom>
                      <a:avLst/>
                      <a:gdLst>
                        <a:gd name="T0" fmla="*/ 0 w 143"/>
                        <a:gd name="T1" fmla="*/ 0 h 72"/>
                        <a:gd name="T2" fmla="*/ 1 w 143"/>
                        <a:gd name="T3" fmla="*/ 2 h 72"/>
                        <a:gd name="T4" fmla="*/ 4 w 143"/>
                        <a:gd name="T5" fmla="*/ 4 h 72"/>
                        <a:gd name="T6" fmla="*/ 6 w 143"/>
                        <a:gd name="T7" fmla="*/ 6 h 72"/>
                        <a:gd name="T8" fmla="*/ 10 w 143"/>
                        <a:gd name="T9" fmla="*/ 7 h 72"/>
                        <a:gd name="T10" fmla="*/ 133 w 143"/>
                        <a:gd name="T11" fmla="*/ 57 h 72"/>
                        <a:gd name="T12" fmla="*/ 137 w 143"/>
                        <a:gd name="T13" fmla="*/ 61 h 72"/>
                        <a:gd name="T14" fmla="*/ 140 w 143"/>
                        <a:gd name="T15" fmla="*/ 61 h 72"/>
                        <a:gd name="T16" fmla="*/ 141 w 143"/>
                        <a:gd name="T17" fmla="*/ 65 h 72"/>
                        <a:gd name="T18" fmla="*/ 141 w 143"/>
                        <a:gd name="T19" fmla="*/ 66 h 72"/>
                        <a:gd name="T20" fmla="*/ 142 w 143"/>
                        <a:gd name="T21" fmla="*/ 71 h 72"/>
                        <a:gd name="T22" fmla="*/ 137 w 143"/>
                        <a:gd name="T23" fmla="*/ 71 h 72"/>
                        <a:gd name="T24" fmla="*/ 12 w 143"/>
                        <a:gd name="T25" fmla="*/ 59 h 72"/>
                        <a:gd name="T26" fmla="*/ 7 w 143"/>
                        <a:gd name="T27" fmla="*/ 59 h 72"/>
                        <a:gd name="T28" fmla="*/ 6 w 143"/>
                        <a:gd name="T29" fmla="*/ 59 h 72"/>
                        <a:gd name="T30" fmla="*/ 4 w 143"/>
                        <a:gd name="T31" fmla="*/ 59 h 72"/>
                        <a:gd name="T32" fmla="*/ 1 w 143"/>
                        <a:gd name="T33" fmla="*/ 59 h 72"/>
                        <a:gd name="T34" fmla="*/ 0 w 143"/>
                        <a:gd name="T35" fmla="*/ 61 h 72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43"/>
                        <a:gd name="T55" fmla="*/ 0 h 72"/>
                        <a:gd name="T56" fmla="*/ 143 w 143"/>
                        <a:gd name="T57" fmla="*/ 72 h 72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43" h="72">
                          <a:moveTo>
                            <a:pt x="0" y="0"/>
                          </a:moveTo>
                          <a:lnTo>
                            <a:pt x="1" y="2"/>
                          </a:lnTo>
                          <a:lnTo>
                            <a:pt x="4" y="4"/>
                          </a:lnTo>
                          <a:lnTo>
                            <a:pt x="6" y="6"/>
                          </a:lnTo>
                          <a:lnTo>
                            <a:pt x="10" y="7"/>
                          </a:lnTo>
                          <a:lnTo>
                            <a:pt x="133" y="57"/>
                          </a:lnTo>
                          <a:lnTo>
                            <a:pt x="137" y="61"/>
                          </a:lnTo>
                          <a:lnTo>
                            <a:pt x="140" y="61"/>
                          </a:lnTo>
                          <a:lnTo>
                            <a:pt x="141" y="65"/>
                          </a:lnTo>
                          <a:lnTo>
                            <a:pt x="141" y="66"/>
                          </a:lnTo>
                          <a:lnTo>
                            <a:pt x="142" y="71"/>
                          </a:lnTo>
                          <a:lnTo>
                            <a:pt x="137" y="71"/>
                          </a:lnTo>
                          <a:lnTo>
                            <a:pt x="12" y="59"/>
                          </a:lnTo>
                          <a:lnTo>
                            <a:pt x="7" y="59"/>
                          </a:lnTo>
                          <a:lnTo>
                            <a:pt x="6" y="59"/>
                          </a:lnTo>
                          <a:lnTo>
                            <a:pt x="4" y="59"/>
                          </a:lnTo>
                          <a:lnTo>
                            <a:pt x="1" y="59"/>
                          </a:lnTo>
                          <a:lnTo>
                            <a:pt x="0" y="61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254" name="Freeform 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6" y="1131"/>
                      <a:ext cx="144" cy="76"/>
                    </a:xfrm>
                    <a:custGeom>
                      <a:avLst/>
                      <a:gdLst>
                        <a:gd name="T0" fmla="*/ 0 w 144"/>
                        <a:gd name="T1" fmla="*/ 0 h 76"/>
                        <a:gd name="T2" fmla="*/ 0 w 144"/>
                        <a:gd name="T3" fmla="*/ 3 h 76"/>
                        <a:gd name="T4" fmla="*/ 2 w 144"/>
                        <a:gd name="T5" fmla="*/ 7 h 76"/>
                        <a:gd name="T6" fmla="*/ 7 w 144"/>
                        <a:gd name="T7" fmla="*/ 9 h 76"/>
                        <a:gd name="T8" fmla="*/ 10 w 144"/>
                        <a:gd name="T9" fmla="*/ 11 h 76"/>
                        <a:gd name="T10" fmla="*/ 133 w 144"/>
                        <a:gd name="T11" fmla="*/ 59 h 76"/>
                        <a:gd name="T12" fmla="*/ 136 w 144"/>
                        <a:gd name="T13" fmla="*/ 63 h 76"/>
                        <a:gd name="T14" fmla="*/ 139 w 144"/>
                        <a:gd name="T15" fmla="*/ 65 h 76"/>
                        <a:gd name="T16" fmla="*/ 143 w 144"/>
                        <a:gd name="T17" fmla="*/ 67 h 76"/>
                        <a:gd name="T18" fmla="*/ 143 w 144"/>
                        <a:gd name="T19" fmla="*/ 71 h 76"/>
                        <a:gd name="T20" fmla="*/ 141 w 144"/>
                        <a:gd name="T21" fmla="*/ 74 h 76"/>
                        <a:gd name="T22" fmla="*/ 138 w 144"/>
                        <a:gd name="T23" fmla="*/ 75 h 76"/>
                        <a:gd name="T24" fmla="*/ 9 w 144"/>
                        <a:gd name="T25" fmla="*/ 63 h 76"/>
                        <a:gd name="T26" fmla="*/ 6 w 144"/>
                        <a:gd name="T27" fmla="*/ 62 h 76"/>
                        <a:gd name="T28" fmla="*/ 6 w 144"/>
                        <a:gd name="T29" fmla="*/ 63 h 76"/>
                        <a:gd name="T30" fmla="*/ 3 w 144"/>
                        <a:gd name="T31" fmla="*/ 62 h 76"/>
                        <a:gd name="T32" fmla="*/ 0 w 144"/>
                        <a:gd name="T33" fmla="*/ 64 h 76"/>
                        <a:gd name="T34" fmla="*/ 0 w 144"/>
                        <a:gd name="T35" fmla="*/ 66 h 7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44"/>
                        <a:gd name="T55" fmla="*/ 0 h 76"/>
                        <a:gd name="T56" fmla="*/ 144 w 144"/>
                        <a:gd name="T57" fmla="*/ 76 h 7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44" h="76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2" y="7"/>
                          </a:lnTo>
                          <a:lnTo>
                            <a:pt x="7" y="9"/>
                          </a:lnTo>
                          <a:lnTo>
                            <a:pt x="10" y="11"/>
                          </a:lnTo>
                          <a:lnTo>
                            <a:pt x="133" y="59"/>
                          </a:lnTo>
                          <a:lnTo>
                            <a:pt x="136" y="63"/>
                          </a:lnTo>
                          <a:lnTo>
                            <a:pt x="139" y="65"/>
                          </a:lnTo>
                          <a:lnTo>
                            <a:pt x="143" y="67"/>
                          </a:lnTo>
                          <a:lnTo>
                            <a:pt x="143" y="71"/>
                          </a:lnTo>
                          <a:lnTo>
                            <a:pt x="141" y="74"/>
                          </a:lnTo>
                          <a:lnTo>
                            <a:pt x="138" y="75"/>
                          </a:lnTo>
                          <a:lnTo>
                            <a:pt x="9" y="63"/>
                          </a:lnTo>
                          <a:lnTo>
                            <a:pt x="6" y="62"/>
                          </a:lnTo>
                          <a:lnTo>
                            <a:pt x="6" y="63"/>
                          </a:lnTo>
                          <a:lnTo>
                            <a:pt x="3" y="62"/>
                          </a:lnTo>
                          <a:lnTo>
                            <a:pt x="0" y="64"/>
                          </a:lnTo>
                          <a:lnTo>
                            <a:pt x="0" y="66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255" name="Freeform 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5" y="1202"/>
                      <a:ext cx="144" cy="70"/>
                    </a:xfrm>
                    <a:custGeom>
                      <a:avLst/>
                      <a:gdLst>
                        <a:gd name="T0" fmla="*/ 0 w 144"/>
                        <a:gd name="T1" fmla="*/ 0 h 70"/>
                        <a:gd name="T2" fmla="*/ 0 w 144"/>
                        <a:gd name="T3" fmla="*/ 0 h 70"/>
                        <a:gd name="T4" fmla="*/ 4 w 144"/>
                        <a:gd name="T5" fmla="*/ 4 h 70"/>
                        <a:gd name="T6" fmla="*/ 6 w 144"/>
                        <a:gd name="T7" fmla="*/ 6 h 70"/>
                        <a:gd name="T8" fmla="*/ 11 w 144"/>
                        <a:gd name="T9" fmla="*/ 7 h 70"/>
                        <a:gd name="T10" fmla="*/ 131 w 144"/>
                        <a:gd name="T11" fmla="*/ 54 h 70"/>
                        <a:gd name="T12" fmla="*/ 136 w 144"/>
                        <a:gd name="T13" fmla="*/ 58 h 70"/>
                        <a:gd name="T14" fmla="*/ 139 w 144"/>
                        <a:gd name="T15" fmla="*/ 59 h 70"/>
                        <a:gd name="T16" fmla="*/ 143 w 144"/>
                        <a:gd name="T17" fmla="*/ 63 h 70"/>
                        <a:gd name="T18" fmla="*/ 143 w 144"/>
                        <a:gd name="T19" fmla="*/ 66 h 70"/>
                        <a:gd name="T20" fmla="*/ 140 w 144"/>
                        <a:gd name="T21" fmla="*/ 69 h 70"/>
                        <a:gd name="T22" fmla="*/ 138 w 144"/>
                        <a:gd name="T23" fmla="*/ 69 h 70"/>
                        <a:gd name="T24" fmla="*/ 11 w 144"/>
                        <a:gd name="T25" fmla="*/ 57 h 70"/>
                        <a:gd name="T26" fmla="*/ 7 w 144"/>
                        <a:gd name="T27" fmla="*/ 58 h 70"/>
                        <a:gd name="T28" fmla="*/ 4 w 144"/>
                        <a:gd name="T29" fmla="*/ 57 h 70"/>
                        <a:gd name="T30" fmla="*/ 1 w 144"/>
                        <a:gd name="T31" fmla="*/ 57 h 70"/>
                        <a:gd name="T32" fmla="*/ 1 w 144"/>
                        <a:gd name="T33" fmla="*/ 59 h 70"/>
                        <a:gd name="T34" fmla="*/ 0 w 144"/>
                        <a:gd name="T35" fmla="*/ 62 h 70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44"/>
                        <a:gd name="T55" fmla="*/ 0 h 70"/>
                        <a:gd name="T56" fmla="*/ 144 w 144"/>
                        <a:gd name="T57" fmla="*/ 70 h 70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44" h="70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4" y="4"/>
                          </a:lnTo>
                          <a:lnTo>
                            <a:pt x="6" y="6"/>
                          </a:lnTo>
                          <a:lnTo>
                            <a:pt x="11" y="7"/>
                          </a:lnTo>
                          <a:lnTo>
                            <a:pt x="131" y="54"/>
                          </a:lnTo>
                          <a:lnTo>
                            <a:pt x="136" y="58"/>
                          </a:lnTo>
                          <a:lnTo>
                            <a:pt x="139" y="59"/>
                          </a:lnTo>
                          <a:lnTo>
                            <a:pt x="143" y="63"/>
                          </a:lnTo>
                          <a:lnTo>
                            <a:pt x="143" y="66"/>
                          </a:lnTo>
                          <a:lnTo>
                            <a:pt x="140" y="69"/>
                          </a:lnTo>
                          <a:lnTo>
                            <a:pt x="138" y="69"/>
                          </a:lnTo>
                          <a:lnTo>
                            <a:pt x="11" y="57"/>
                          </a:lnTo>
                          <a:lnTo>
                            <a:pt x="7" y="58"/>
                          </a:lnTo>
                          <a:lnTo>
                            <a:pt x="4" y="57"/>
                          </a:lnTo>
                          <a:lnTo>
                            <a:pt x="1" y="57"/>
                          </a:lnTo>
                          <a:lnTo>
                            <a:pt x="1" y="59"/>
                          </a:lnTo>
                          <a:lnTo>
                            <a:pt x="0" y="62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256" name="Freeform 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7" y="1260"/>
                      <a:ext cx="142" cy="76"/>
                    </a:xfrm>
                    <a:custGeom>
                      <a:avLst/>
                      <a:gdLst>
                        <a:gd name="T0" fmla="*/ 0 w 142"/>
                        <a:gd name="T1" fmla="*/ 0 h 76"/>
                        <a:gd name="T2" fmla="*/ 0 w 142"/>
                        <a:gd name="T3" fmla="*/ 4 h 76"/>
                        <a:gd name="T4" fmla="*/ 3 w 142"/>
                        <a:gd name="T5" fmla="*/ 7 h 76"/>
                        <a:gd name="T6" fmla="*/ 6 w 142"/>
                        <a:gd name="T7" fmla="*/ 8 h 76"/>
                        <a:gd name="T8" fmla="*/ 11 w 142"/>
                        <a:gd name="T9" fmla="*/ 11 h 76"/>
                        <a:gd name="T10" fmla="*/ 132 w 142"/>
                        <a:gd name="T11" fmla="*/ 61 h 76"/>
                        <a:gd name="T12" fmla="*/ 137 w 142"/>
                        <a:gd name="T13" fmla="*/ 64 h 76"/>
                        <a:gd name="T14" fmla="*/ 137 w 142"/>
                        <a:gd name="T15" fmla="*/ 65 h 76"/>
                        <a:gd name="T16" fmla="*/ 140 w 142"/>
                        <a:gd name="T17" fmla="*/ 68 h 76"/>
                        <a:gd name="T18" fmla="*/ 141 w 142"/>
                        <a:gd name="T19" fmla="*/ 71 h 76"/>
                        <a:gd name="T20" fmla="*/ 139 w 142"/>
                        <a:gd name="T21" fmla="*/ 74 h 76"/>
                        <a:gd name="T22" fmla="*/ 136 w 142"/>
                        <a:gd name="T23" fmla="*/ 75 h 76"/>
                        <a:gd name="T24" fmla="*/ 11 w 142"/>
                        <a:gd name="T25" fmla="*/ 62 h 76"/>
                        <a:gd name="T26" fmla="*/ 8 w 142"/>
                        <a:gd name="T27" fmla="*/ 62 h 76"/>
                        <a:gd name="T28" fmla="*/ 6 w 142"/>
                        <a:gd name="T29" fmla="*/ 62 h 76"/>
                        <a:gd name="T30" fmla="*/ 4 w 142"/>
                        <a:gd name="T31" fmla="*/ 62 h 76"/>
                        <a:gd name="T32" fmla="*/ 2 w 142"/>
                        <a:gd name="T33" fmla="*/ 63 h 76"/>
                        <a:gd name="T34" fmla="*/ 2 w 142"/>
                        <a:gd name="T35" fmla="*/ 66 h 7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42"/>
                        <a:gd name="T55" fmla="*/ 0 h 76"/>
                        <a:gd name="T56" fmla="*/ 142 w 142"/>
                        <a:gd name="T57" fmla="*/ 76 h 76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42" h="76">
                          <a:moveTo>
                            <a:pt x="0" y="0"/>
                          </a:moveTo>
                          <a:lnTo>
                            <a:pt x="0" y="4"/>
                          </a:lnTo>
                          <a:lnTo>
                            <a:pt x="3" y="7"/>
                          </a:lnTo>
                          <a:lnTo>
                            <a:pt x="6" y="8"/>
                          </a:lnTo>
                          <a:lnTo>
                            <a:pt x="11" y="11"/>
                          </a:lnTo>
                          <a:lnTo>
                            <a:pt x="132" y="61"/>
                          </a:lnTo>
                          <a:lnTo>
                            <a:pt x="137" y="64"/>
                          </a:lnTo>
                          <a:lnTo>
                            <a:pt x="137" y="65"/>
                          </a:lnTo>
                          <a:lnTo>
                            <a:pt x="140" y="68"/>
                          </a:lnTo>
                          <a:lnTo>
                            <a:pt x="141" y="71"/>
                          </a:lnTo>
                          <a:lnTo>
                            <a:pt x="139" y="74"/>
                          </a:lnTo>
                          <a:lnTo>
                            <a:pt x="136" y="75"/>
                          </a:lnTo>
                          <a:lnTo>
                            <a:pt x="11" y="62"/>
                          </a:lnTo>
                          <a:lnTo>
                            <a:pt x="8" y="62"/>
                          </a:lnTo>
                          <a:lnTo>
                            <a:pt x="6" y="62"/>
                          </a:lnTo>
                          <a:lnTo>
                            <a:pt x="4" y="62"/>
                          </a:lnTo>
                          <a:lnTo>
                            <a:pt x="2" y="63"/>
                          </a:lnTo>
                          <a:lnTo>
                            <a:pt x="2" y="66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257" name="Freeform 9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6" y="1328"/>
                      <a:ext cx="142" cy="74"/>
                    </a:xfrm>
                    <a:custGeom>
                      <a:avLst/>
                      <a:gdLst>
                        <a:gd name="T0" fmla="*/ 0 w 142"/>
                        <a:gd name="T1" fmla="*/ 0 h 74"/>
                        <a:gd name="T2" fmla="*/ 2 w 142"/>
                        <a:gd name="T3" fmla="*/ 2 h 74"/>
                        <a:gd name="T4" fmla="*/ 4 w 142"/>
                        <a:gd name="T5" fmla="*/ 4 h 74"/>
                        <a:gd name="T6" fmla="*/ 4 w 142"/>
                        <a:gd name="T7" fmla="*/ 5 h 74"/>
                        <a:gd name="T8" fmla="*/ 10 w 142"/>
                        <a:gd name="T9" fmla="*/ 8 h 74"/>
                        <a:gd name="T10" fmla="*/ 129 w 142"/>
                        <a:gd name="T11" fmla="*/ 57 h 74"/>
                        <a:gd name="T12" fmla="*/ 136 w 142"/>
                        <a:gd name="T13" fmla="*/ 59 h 74"/>
                        <a:gd name="T14" fmla="*/ 138 w 142"/>
                        <a:gd name="T15" fmla="*/ 62 h 74"/>
                        <a:gd name="T16" fmla="*/ 139 w 142"/>
                        <a:gd name="T17" fmla="*/ 66 h 74"/>
                        <a:gd name="T18" fmla="*/ 141 w 142"/>
                        <a:gd name="T19" fmla="*/ 68 h 74"/>
                        <a:gd name="T20" fmla="*/ 140 w 142"/>
                        <a:gd name="T21" fmla="*/ 70 h 74"/>
                        <a:gd name="T22" fmla="*/ 136 w 142"/>
                        <a:gd name="T23" fmla="*/ 73 h 74"/>
                        <a:gd name="T24" fmla="*/ 12 w 142"/>
                        <a:gd name="T25" fmla="*/ 59 h 74"/>
                        <a:gd name="T26" fmla="*/ 8 w 142"/>
                        <a:gd name="T27" fmla="*/ 59 h 74"/>
                        <a:gd name="T28" fmla="*/ 4 w 142"/>
                        <a:gd name="T29" fmla="*/ 59 h 74"/>
                        <a:gd name="T30" fmla="*/ 3 w 142"/>
                        <a:gd name="T31" fmla="*/ 59 h 74"/>
                        <a:gd name="T32" fmla="*/ 3 w 142"/>
                        <a:gd name="T33" fmla="*/ 61 h 74"/>
                        <a:gd name="T34" fmla="*/ 2 w 142"/>
                        <a:gd name="T35" fmla="*/ 64 h 74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w 142"/>
                        <a:gd name="T55" fmla="*/ 0 h 74"/>
                        <a:gd name="T56" fmla="*/ 142 w 142"/>
                        <a:gd name="T57" fmla="*/ 74 h 74"/>
                      </a:gdLst>
                      <a:ahLst/>
                      <a:cxnLst>
                        <a:cxn ang="T36">
                          <a:pos x="T0" y="T1"/>
                        </a:cxn>
                        <a:cxn ang="T37">
                          <a:pos x="T2" y="T3"/>
                        </a:cxn>
                        <a:cxn ang="T38">
                          <a:pos x="T4" y="T5"/>
                        </a:cxn>
                        <a:cxn ang="T39">
                          <a:pos x="T6" y="T7"/>
                        </a:cxn>
                        <a:cxn ang="T40">
                          <a:pos x="T8" y="T9"/>
                        </a:cxn>
                        <a:cxn ang="T41">
                          <a:pos x="T10" y="T11"/>
                        </a:cxn>
                        <a:cxn ang="T42">
                          <a:pos x="T12" y="T13"/>
                        </a:cxn>
                        <a:cxn ang="T43">
                          <a:pos x="T14" y="T15"/>
                        </a:cxn>
                        <a:cxn ang="T44">
                          <a:pos x="T16" y="T17"/>
                        </a:cxn>
                        <a:cxn ang="T45">
                          <a:pos x="T18" y="T19"/>
                        </a:cxn>
                        <a:cxn ang="T46">
                          <a:pos x="T20" y="T21"/>
                        </a:cxn>
                        <a:cxn ang="T47">
                          <a:pos x="T22" y="T23"/>
                        </a:cxn>
                        <a:cxn ang="T48">
                          <a:pos x="T24" y="T25"/>
                        </a:cxn>
                        <a:cxn ang="T49">
                          <a:pos x="T26" y="T27"/>
                        </a:cxn>
                        <a:cxn ang="T50">
                          <a:pos x="T28" y="T29"/>
                        </a:cxn>
                        <a:cxn ang="T51">
                          <a:pos x="T30" y="T31"/>
                        </a:cxn>
                        <a:cxn ang="T52">
                          <a:pos x="T32" y="T33"/>
                        </a:cxn>
                        <a:cxn ang="T53">
                          <a:pos x="T34" y="T35"/>
                        </a:cxn>
                      </a:cxnLst>
                      <a:rect l="T54" t="T55" r="T56" b="T57"/>
                      <a:pathLst>
                        <a:path w="142" h="74">
                          <a:moveTo>
                            <a:pt x="0" y="0"/>
                          </a:moveTo>
                          <a:lnTo>
                            <a:pt x="2" y="2"/>
                          </a:lnTo>
                          <a:lnTo>
                            <a:pt x="4" y="4"/>
                          </a:lnTo>
                          <a:lnTo>
                            <a:pt x="4" y="5"/>
                          </a:lnTo>
                          <a:lnTo>
                            <a:pt x="10" y="8"/>
                          </a:lnTo>
                          <a:lnTo>
                            <a:pt x="129" y="57"/>
                          </a:lnTo>
                          <a:lnTo>
                            <a:pt x="136" y="59"/>
                          </a:lnTo>
                          <a:lnTo>
                            <a:pt x="138" y="62"/>
                          </a:lnTo>
                          <a:lnTo>
                            <a:pt x="139" y="66"/>
                          </a:lnTo>
                          <a:lnTo>
                            <a:pt x="141" y="68"/>
                          </a:lnTo>
                          <a:lnTo>
                            <a:pt x="140" y="70"/>
                          </a:lnTo>
                          <a:lnTo>
                            <a:pt x="136" y="73"/>
                          </a:lnTo>
                          <a:lnTo>
                            <a:pt x="12" y="59"/>
                          </a:lnTo>
                          <a:lnTo>
                            <a:pt x="8" y="59"/>
                          </a:lnTo>
                          <a:lnTo>
                            <a:pt x="4" y="59"/>
                          </a:lnTo>
                          <a:lnTo>
                            <a:pt x="3" y="59"/>
                          </a:lnTo>
                          <a:lnTo>
                            <a:pt x="3" y="61"/>
                          </a:lnTo>
                          <a:lnTo>
                            <a:pt x="2" y="64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258" name="Freeform 1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326" y="1391"/>
                      <a:ext cx="142" cy="73"/>
                    </a:xfrm>
                    <a:custGeom>
                      <a:avLst/>
                      <a:gdLst>
                        <a:gd name="T0" fmla="*/ 0 w 142"/>
                        <a:gd name="T1" fmla="*/ 0 h 73"/>
                        <a:gd name="T2" fmla="*/ 0 w 142"/>
                        <a:gd name="T3" fmla="*/ 3 h 73"/>
                        <a:gd name="T4" fmla="*/ 1 w 142"/>
                        <a:gd name="T5" fmla="*/ 7 h 73"/>
                        <a:gd name="T6" fmla="*/ 5 w 142"/>
                        <a:gd name="T7" fmla="*/ 9 h 73"/>
                        <a:gd name="T8" fmla="*/ 11 w 142"/>
                        <a:gd name="T9" fmla="*/ 10 h 73"/>
                        <a:gd name="T10" fmla="*/ 129 w 142"/>
                        <a:gd name="T11" fmla="*/ 59 h 73"/>
                        <a:gd name="T12" fmla="*/ 137 w 142"/>
                        <a:gd name="T13" fmla="*/ 61 h 73"/>
                        <a:gd name="T14" fmla="*/ 138 w 142"/>
                        <a:gd name="T15" fmla="*/ 63 h 73"/>
                        <a:gd name="T16" fmla="*/ 141 w 142"/>
                        <a:gd name="T17" fmla="*/ 67 h 73"/>
                        <a:gd name="T18" fmla="*/ 141 w 142"/>
                        <a:gd name="T19" fmla="*/ 69 h 73"/>
                        <a:gd name="T20" fmla="*/ 140 w 142"/>
                        <a:gd name="T21" fmla="*/ 72 h 73"/>
                        <a:gd name="T22" fmla="*/ 135 w 142"/>
                        <a:gd name="T23" fmla="*/ 72 h 73"/>
                        <a:gd name="T24" fmla="*/ 73 w 142"/>
                        <a:gd name="T25" fmla="*/ 65 h 73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142"/>
                        <a:gd name="T40" fmla="*/ 0 h 73"/>
                        <a:gd name="T41" fmla="*/ 142 w 142"/>
                        <a:gd name="T42" fmla="*/ 73 h 73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142" h="73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1" y="7"/>
                          </a:lnTo>
                          <a:lnTo>
                            <a:pt x="5" y="9"/>
                          </a:lnTo>
                          <a:lnTo>
                            <a:pt x="11" y="10"/>
                          </a:lnTo>
                          <a:lnTo>
                            <a:pt x="129" y="59"/>
                          </a:lnTo>
                          <a:lnTo>
                            <a:pt x="137" y="61"/>
                          </a:lnTo>
                          <a:lnTo>
                            <a:pt x="138" y="63"/>
                          </a:lnTo>
                          <a:lnTo>
                            <a:pt x="141" y="67"/>
                          </a:lnTo>
                          <a:lnTo>
                            <a:pt x="141" y="69"/>
                          </a:lnTo>
                          <a:lnTo>
                            <a:pt x="140" y="72"/>
                          </a:lnTo>
                          <a:lnTo>
                            <a:pt x="135" y="72"/>
                          </a:lnTo>
                          <a:lnTo>
                            <a:pt x="73" y="65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rgbClr val="FF993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16" name="Groupe 115"/>
                  <p:cNvGrpSpPr/>
                  <p:nvPr/>
                </p:nvGrpSpPr>
                <p:grpSpPr>
                  <a:xfrm>
                    <a:off x="158750" y="1268413"/>
                    <a:ext cx="4409772" cy="1975882"/>
                    <a:chOff x="158750" y="1268413"/>
                    <a:chExt cx="4409772" cy="1975882"/>
                  </a:xfrm>
                </p:grpSpPr>
                <p:grpSp>
                  <p:nvGrpSpPr>
                    <p:cNvPr id="115" name="Groupe 114"/>
                    <p:cNvGrpSpPr/>
                    <p:nvPr/>
                  </p:nvGrpSpPr>
                  <p:grpSpPr>
                    <a:xfrm>
                      <a:off x="385763" y="1268413"/>
                      <a:ext cx="3825875" cy="1814512"/>
                      <a:chOff x="385763" y="1268413"/>
                      <a:chExt cx="3825875" cy="1814512"/>
                    </a:xfrm>
                  </p:grpSpPr>
                  <p:sp>
                    <p:nvSpPr>
                      <p:cNvPr id="6151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5925" y="1268413"/>
                        <a:ext cx="1439863" cy="441325"/>
                      </a:xfrm>
                      <a:custGeom>
                        <a:avLst/>
                        <a:gdLst>
                          <a:gd name="T0" fmla="*/ 0 w 672"/>
                          <a:gd name="T1" fmla="*/ 144 h 144"/>
                          <a:gd name="T2" fmla="*/ 432 w 672"/>
                          <a:gd name="T3" fmla="*/ 96 h 144"/>
                          <a:gd name="T4" fmla="*/ 672 w 672"/>
                          <a:gd name="T5" fmla="*/ 0 h 144"/>
                          <a:gd name="T6" fmla="*/ 0 60000 65536"/>
                          <a:gd name="T7" fmla="*/ 0 60000 65536"/>
                          <a:gd name="T8" fmla="*/ 0 60000 65536"/>
                          <a:gd name="T9" fmla="*/ 0 w 672"/>
                          <a:gd name="T10" fmla="*/ 0 h 144"/>
                          <a:gd name="T11" fmla="*/ 672 w 672"/>
                          <a:gd name="T12" fmla="*/ 144 h 144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672" h="144">
                            <a:moveTo>
                              <a:pt x="0" y="144"/>
                            </a:moveTo>
                            <a:lnTo>
                              <a:pt x="432" y="96"/>
                            </a:lnTo>
                            <a:lnTo>
                              <a:pt x="672" y="0"/>
                            </a:lnTo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 type="none" w="med" len="med"/>
                        <a:tailEnd type="triangle" w="med" len="med"/>
                      </a:ln>
                    </p:spPr>
                    <p:txBody>
                      <a:bodyPr/>
                      <a:lstStyle/>
                      <a:p>
                        <a:endParaRPr lang="fr-FR"/>
                      </a:p>
                    </p:txBody>
                  </p:sp>
                  <p:grpSp>
                    <p:nvGrpSpPr>
                      <p:cNvPr id="6155" name="Group 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85763" y="1268413"/>
                        <a:ext cx="3825875" cy="1814512"/>
                        <a:chOff x="243" y="799"/>
                        <a:chExt cx="2410" cy="1143"/>
                      </a:xfrm>
                    </p:grpSpPr>
                    <p:sp>
                      <p:nvSpPr>
                        <p:cNvPr id="6221" name="Freeform 1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027" y="1017"/>
                          <a:ext cx="714" cy="56"/>
                        </a:xfrm>
                        <a:custGeom>
                          <a:avLst/>
                          <a:gdLst>
                            <a:gd name="T0" fmla="*/ 0 w 1200"/>
                            <a:gd name="T1" fmla="*/ 48 h 48"/>
                            <a:gd name="T2" fmla="*/ 624 w 1200"/>
                            <a:gd name="T3" fmla="*/ 0 h 48"/>
                            <a:gd name="T4" fmla="*/ 1200 w 1200"/>
                            <a:gd name="T5" fmla="*/ 48 h 48"/>
                            <a:gd name="T6" fmla="*/ 0 60000 65536"/>
                            <a:gd name="T7" fmla="*/ 0 60000 65536"/>
                            <a:gd name="T8" fmla="*/ 0 60000 65536"/>
                            <a:gd name="T9" fmla="*/ 0 w 1200"/>
                            <a:gd name="T10" fmla="*/ 0 h 48"/>
                            <a:gd name="T11" fmla="*/ 1200 w 1200"/>
                            <a:gd name="T12" fmla="*/ 48 h 48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1200" h="48">
                              <a:moveTo>
                                <a:pt x="0" y="48"/>
                              </a:moveTo>
                              <a:cubicBezTo>
                                <a:pt x="212" y="24"/>
                                <a:pt x="424" y="0"/>
                                <a:pt x="624" y="0"/>
                              </a:cubicBezTo>
                              <a:cubicBezTo>
                                <a:pt x="824" y="0"/>
                                <a:pt x="1012" y="24"/>
                                <a:pt x="1200" y="48"/>
                              </a:cubicBezTo>
                            </a:path>
                          </a:pathLst>
                        </a:custGeom>
                        <a:noFill/>
                        <a:ln w="9525" cap="flat">
                          <a:solidFill>
                            <a:schemeClr val="tx1"/>
                          </a:solidFill>
                          <a:prstDash val="dash"/>
                          <a:round/>
                          <a:headEnd type="none" w="med" len="med"/>
                          <a:tailEnd type="arrow" w="med" len="med"/>
                        </a:ln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222" name="Text Box 20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1" y="799"/>
                          <a:ext cx="192" cy="2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sz="1600" dirty="0">
                              <a:latin typeface="Times New Roman" pitchFamily="18" charset="0"/>
                            </a:rPr>
                            <a:t>t</a:t>
                          </a:r>
                        </a:p>
                      </p:txBody>
                    </p:sp>
                    <p:sp>
                      <p:nvSpPr>
                        <p:cNvPr id="6223" name="Line 2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1123" y="1207"/>
                          <a:ext cx="623" cy="2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grpSp>
                      <p:nvGrpSpPr>
                        <p:cNvPr id="6224" name="Group 2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3" y="856"/>
                          <a:ext cx="2410" cy="1086"/>
                          <a:chOff x="100" y="798"/>
                          <a:chExt cx="2410" cy="1086"/>
                        </a:xfrm>
                      </p:grpSpPr>
                      <p:sp>
                        <p:nvSpPr>
                          <p:cNvPr id="6234" name="Text Box 23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76" y="1026"/>
                            <a:ext cx="388" cy="21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>
                            <a:spAutoFit/>
                          </a:bodyPr>
                          <a:lstStyle/>
                          <a:p>
                            <a:pPr algn="ctr">
                              <a:spcBef>
                                <a:spcPct val="50000"/>
                              </a:spcBef>
                            </a:pPr>
                            <a:r>
                              <a:rPr lang="en-US" sz="1600" dirty="0">
                                <a:latin typeface="Times New Roman" pitchFamily="18" charset="0"/>
                              </a:rPr>
                              <a:t>(Q</a:t>
                            </a:r>
                            <a:r>
                              <a:rPr lang="en-US" sz="1600" baseline="30000" dirty="0">
                                <a:latin typeface="Times New Roman" pitchFamily="18" charset="0"/>
                              </a:rPr>
                              <a:t>2</a:t>
                            </a:r>
                            <a:r>
                              <a:rPr lang="en-US" sz="1600" dirty="0">
                                <a:latin typeface="Times New Roman" pitchFamily="18" charset="0"/>
                              </a:rPr>
                              <a:t>)</a:t>
                            </a:r>
                          </a:p>
                        </p:txBody>
                      </p:sp>
                      <p:sp>
                        <p:nvSpPr>
                          <p:cNvPr id="6235" name="Text Box 24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00" y="798"/>
                            <a:ext cx="187" cy="2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r>
                              <a:rPr lang="en-US" sz="2000" b="0">
                                <a:latin typeface="Times New Roman" pitchFamily="18" charset="0"/>
                              </a:rPr>
                              <a:t>e</a:t>
                            </a:r>
                          </a:p>
                        </p:txBody>
                      </p:sp>
                      <p:sp>
                        <p:nvSpPr>
                          <p:cNvPr id="6236" name="Text Box 25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95" y="981"/>
                            <a:ext cx="264" cy="25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r>
                              <a:rPr lang="en-US" sz="2000" dirty="0" smtClean="0">
                                <a:latin typeface="Symbol" pitchFamily="18" charset="2"/>
                              </a:rPr>
                              <a:t>g</a:t>
                            </a:r>
                            <a:r>
                              <a:rPr lang="en-US" sz="2000" dirty="0" smtClean="0">
                                <a:latin typeface="Times New Roman" pitchFamily="18" charset="0"/>
                              </a:rPr>
                              <a:t>*</a:t>
                            </a:r>
                            <a:endParaRPr lang="en-US" sz="2000" dirty="0">
                              <a:latin typeface="Times New Roman" pitchFamily="18" charset="0"/>
                            </a:endParaRPr>
                          </a:p>
                        </p:txBody>
                      </p:sp>
                      <p:grpSp>
                        <p:nvGrpSpPr>
                          <p:cNvPr id="6237" name="Group 2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58" y="1253"/>
                            <a:ext cx="2352" cy="631"/>
                            <a:chOff x="158" y="1253"/>
                            <a:chExt cx="2352" cy="631"/>
                          </a:xfrm>
                        </p:grpSpPr>
                        <p:sp>
                          <p:nvSpPr>
                            <p:cNvPr id="6238" name="Text Box 27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76" y="1253"/>
                              <a:ext cx="388" cy="21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>
                              <a:spAutoFit/>
                            </a:bodyPr>
                            <a:lstStyle/>
                            <a:p>
                              <a:pPr algn="ctr">
                                <a:spcBef>
                                  <a:spcPct val="50000"/>
                                </a:spcBef>
                              </a:pPr>
                              <a:r>
                                <a:rPr lang="en-US" sz="1600" dirty="0" err="1">
                                  <a:latin typeface="Times New Roman" pitchFamily="18" charset="0"/>
                                </a:rPr>
                                <a:t>x+ξ</a:t>
                              </a:r>
                              <a:r>
                                <a:rPr lang="en-US" sz="1600" dirty="0">
                                  <a:latin typeface="Times New Roman" pitchFamily="18" charset="0"/>
                                </a:rPr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239" name="Text Box 28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8" y="1260"/>
                              <a:ext cx="476" cy="21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>
                              <a:spAutoFit/>
                            </a:bodyPr>
                            <a:lstStyle/>
                            <a:p>
                              <a:pPr algn="ctr">
                                <a:spcBef>
                                  <a:spcPct val="50000"/>
                                </a:spcBef>
                              </a:pPr>
                              <a:r>
                                <a:rPr lang="en-US" sz="1600">
                                  <a:latin typeface="Times New Roman" pitchFamily="18" charset="0"/>
                                </a:rPr>
                                <a:t>x-ξ </a:t>
                              </a:r>
                            </a:p>
                          </p:txBody>
                        </p:sp>
                        <p:sp>
                          <p:nvSpPr>
                            <p:cNvPr id="6240" name="Line 2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rot="12777622" flipV="1">
                              <a:off x="2078" y="1692"/>
                              <a:ext cx="432" cy="144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6241" name="Line 30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431" y="1298"/>
                              <a:ext cx="1723" cy="0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chemeClr val="tx1"/>
                              </a:solidFill>
                              <a:prstDash val="dash"/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fr-FR"/>
                            </a:p>
                          </p:txBody>
                        </p:sp>
                        <p:grpSp>
                          <p:nvGrpSpPr>
                            <p:cNvPr id="6242" name="Group 31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158" y="1472"/>
                              <a:ext cx="1968" cy="412"/>
                              <a:chOff x="158" y="1472"/>
                              <a:chExt cx="1968" cy="412"/>
                            </a:xfrm>
                          </p:grpSpPr>
                          <p:grpSp>
                            <p:nvGrpSpPr>
                              <p:cNvPr id="6243" name="Group 32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58" y="1477"/>
                                <a:ext cx="1968" cy="407"/>
                                <a:chOff x="240" y="723"/>
                                <a:chExt cx="1968" cy="407"/>
                              </a:xfrm>
                            </p:grpSpPr>
                            <p:grpSp>
                              <p:nvGrpSpPr>
                                <p:cNvPr id="6245" name="Group 33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241" y="723"/>
                                  <a:ext cx="1967" cy="407"/>
                                  <a:chOff x="241" y="723"/>
                                  <a:chExt cx="1967" cy="407"/>
                                </a:xfrm>
                              </p:grpSpPr>
                              <p:grpSp>
                                <p:nvGrpSpPr>
                                  <p:cNvPr id="6247" name="Group 34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672" y="723"/>
                                    <a:ext cx="1536" cy="407"/>
                                    <a:chOff x="672" y="723"/>
                                    <a:chExt cx="1536" cy="407"/>
                                  </a:xfrm>
                                </p:grpSpPr>
                                <p:sp>
                                  <p:nvSpPr>
                                    <p:cNvPr id="6249" name="Oval 35"/>
                                    <p:cNvSpPr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672" y="746"/>
                                      <a:ext cx="1492" cy="384"/>
                                    </a:xfrm>
                                    <a:prstGeom prst="ellipse">
                                      <a:avLst/>
                                    </a:prstGeom>
                                    <a:gradFill rotWithShape="0">
                                      <a:gsLst>
                                        <a:gs pos="0">
                                          <a:srgbClr val="FF0000"/>
                                        </a:gs>
                                        <a:gs pos="100000">
                                          <a:srgbClr val="760000"/>
                                        </a:gs>
                                      </a:gsLst>
                                      <a:path path="shape">
                                        <a:fillToRect l="50000" t="50000" r="50000" b="50000"/>
                                      </a:path>
                                    </a:gradFill>
                                    <a:ln w="9525">
                                      <a:solidFill>
                                        <a:srgbClr val="FF0000"/>
                                      </a:solidFill>
                                      <a:round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wrap="none" anchor="ctr"/>
                                    <a:lstStyle/>
                                    <a:p>
                                      <a:endParaRPr lang="fr-FR"/>
                                    </a:p>
                                  </p:txBody>
                                </p:sp>
                                <p:sp>
                                  <p:nvSpPr>
                                    <p:cNvPr id="6250" name="Text Box 36"/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672" y="822"/>
                                      <a:ext cx="1536" cy="23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>
                                      <a:spAutoFit/>
                                    </a:bodyPr>
                                    <a:lstStyle/>
                                    <a:p>
                                      <a:pPr algn="ctr">
                                        <a:spcBef>
                                          <a:spcPct val="50000"/>
                                        </a:spcBef>
                                      </a:pPr>
                                      <a:r>
                                        <a:rPr lang="en-US" dirty="0">
                                          <a:solidFill>
                                            <a:schemeClr val="bg1"/>
                                          </a:solidFill>
                                          <a:latin typeface="Bookman Old Style" pitchFamily="18" charset="0"/>
                                        </a:rPr>
                                        <a:t>H, H, E, E (</a:t>
                                      </a:r>
                                      <a:r>
                                        <a:rPr lang="en-US" dirty="0" err="1">
                                          <a:solidFill>
                                            <a:schemeClr val="bg1"/>
                                          </a:solidFill>
                                          <a:latin typeface="Bookman Old Style" pitchFamily="18" charset="0"/>
                                        </a:rPr>
                                        <a:t>x,ξ,t</a:t>
                                      </a:r>
                                      <a:r>
                                        <a:rPr lang="en-US" dirty="0">
                                          <a:solidFill>
                                            <a:schemeClr val="bg1"/>
                                          </a:solidFill>
                                          <a:latin typeface="Bookman Old Style" pitchFamily="18" charset="0"/>
                                        </a:rPr>
                                        <a:t>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6251" name="Text Box 37"/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1416" y="723"/>
                                      <a:ext cx="192" cy="23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>
                                      <a:spAutoFit/>
                                    </a:bodyPr>
                                    <a:lstStyle/>
                                    <a:p>
                                      <a:pPr algn="ctr">
                                        <a:spcBef>
                                          <a:spcPct val="50000"/>
                                        </a:spcBef>
                                      </a:pPr>
                                      <a:r>
                                        <a:rPr lang="en-US" dirty="0">
                                          <a:solidFill>
                                            <a:schemeClr val="bg1"/>
                                          </a:solidFill>
                                          <a:latin typeface="Times New Roman" pitchFamily="18" charset="0"/>
                                        </a:rPr>
                                        <a:t>~</a:t>
                                      </a: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6248" name="Line 38"/>
                                  <p:cNvSpPr>
                                    <a:spLocks noChangeShapeType="1"/>
                                  </p:cNvSpPr>
                                  <p:nvPr/>
                                </p:nvSpPr>
                                <p:spPr bwMode="auto">
                                  <a:xfrm flipV="1">
                                    <a:off x="241" y="936"/>
                                    <a:ext cx="432" cy="14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9525">
                                    <a:solidFill>
                                      <a:schemeClr val="tx1"/>
                                    </a:solidFill>
                                    <a:round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/>
                                  <a:p>
                                    <a:endParaRPr lang="fr-FR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6246" name="Line 39"/>
                                <p:cNvSpPr>
                                  <a:spLocks noChangeShapeType="1"/>
                                </p:cNvSpPr>
                                <p:nvPr/>
                              </p:nvSpPr>
                              <p:spPr bwMode="auto">
                                <a:xfrm flipV="1">
                                  <a:off x="240" y="986"/>
                                  <a:ext cx="432" cy="144"/>
                                </a:xfrm>
                                <a:prstGeom prst="line">
                                  <a:avLst/>
                                </a:prstGeom>
                                <a:noFill/>
                                <a:ln w="9525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</p:grpSp>
                          <p:sp>
                            <p:nvSpPr>
                              <p:cNvPr id="6244" name="Text Box 40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942" y="1472"/>
                                <a:ext cx="191" cy="231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wrap="none">
                                <a:spAutoFit/>
                              </a:bodyPr>
                              <a:lstStyle/>
                              <a:p>
                                <a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Times New Roman" pitchFamily="18" charset="0"/>
                                    <a:cs typeface="Times New Roman" pitchFamily="18" charset="0"/>
                                  </a:rPr>
                                  <a:t>~</a:t>
                                </a: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6225" name="Group 41"/>
                        <p:cNvGrpSpPr>
                          <a:grpSpLocks noChangeAspect="1"/>
                        </p:cNvGrpSpPr>
                        <p:nvPr/>
                      </p:nvGrpSpPr>
                      <p:grpSpPr bwMode="auto">
                        <a:xfrm rot="2775006">
                          <a:off x="1832" y="895"/>
                          <a:ext cx="81" cy="344"/>
                          <a:chOff x="1324" y="1002"/>
                          <a:chExt cx="146" cy="462"/>
                        </a:xfrm>
                      </p:grpSpPr>
                      <p:sp>
                        <p:nvSpPr>
                          <p:cNvPr id="6227" name="Freeform 42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6" y="1002"/>
                            <a:ext cx="143" cy="75"/>
                          </a:xfrm>
                          <a:custGeom>
                            <a:avLst/>
                            <a:gdLst>
                              <a:gd name="T0" fmla="*/ 0 w 143"/>
                              <a:gd name="T1" fmla="*/ 0 h 75"/>
                              <a:gd name="T2" fmla="*/ 0 w 143"/>
                              <a:gd name="T3" fmla="*/ 4 h 75"/>
                              <a:gd name="T4" fmla="*/ 4 w 143"/>
                              <a:gd name="T5" fmla="*/ 7 h 75"/>
                              <a:gd name="T6" fmla="*/ 8 w 143"/>
                              <a:gd name="T7" fmla="*/ 9 h 75"/>
                              <a:gd name="T8" fmla="*/ 12 w 143"/>
                              <a:gd name="T9" fmla="*/ 11 h 75"/>
                              <a:gd name="T10" fmla="*/ 129 w 143"/>
                              <a:gd name="T11" fmla="*/ 58 h 75"/>
                              <a:gd name="T12" fmla="*/ 135 w 143"/>
                              <a:gd name="T13" fmla="*/ 60 h 75"/>
                              <a:gd name="T14" fmla="*/ 139 w 143"/>
                              <a:gd name="T15" fmla="*/ 63 h 75"/>
                              <a:gd name="T16" fmla="*/ 142 w 143"/>
                              <a:gd name="T17" fmla="*/ 65 h 75"/>
                              <a:gd name="T18" fmla="*/ 141 w 143"/>
                              <a:gd name="T19" fmla="*/ 69 h 75"/>
                              <a:gd name="T20" fmla="*/ 141 w 143"/>
                              <a:gd name="T21" fmla="*/ 71 h 75"/>
                              <a:gd name="T22" fmla="*/ 138 w 143"/>
                              <a:gd name="T23" fmla="*/ 74 h 75"/>
                              <a:gd name="T24" fmla="*/ 11 w 143"/>
                              <a:gd name="T25" fmla="*/ 60 h 75"/>
                              <a:gd name="T26" fmla="*/ 10 w 143"/>
                              <a:gd name="T27" fmla="*/ 61 h 75"/>
                              <a:gd name="T28" fmla="*/ 4 w 143"/>
                              <a:gd name="T29" fmla="*/ 59 h 75"/>
                              <a:gd name="T30" fmla="*/ 4 w 143"/>
                              <a:gd name="T31" fmla="*/ 60 h 75"/>
                              <a:gd name="T32" fmla="*/ 2 w 143"/>
                              <a:gd name="T33" fmla="*/ 62 h 75"/>
                              <a:gd name="T34" fmla="*/ 0 w 143"/>
                              <a:gd name="T35" fmla="*/ 65 h 75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w 143"/>
                              <a:gd name="T55" fmla="*/ 0 h 75"/>
                              <a:gd name="T56" fmla="*/ 143 w 143"/>
                              <a:gd name="T57" fmla="*/ 75 h 75"/>
                            </a:gdLst>
                            <a:ahLst/>
                            <a:cxnLst>
                              <a:cxn ang="T36">
                                <a:pos x="T0" y="T1"/>
                              </a:cxn>
                              <a:cxn ang="T37">
                                <a:pos x="T2" y="T3"/>
                              </a:cxn>
                              <a:cxn ang="T38">
                                <a:pos x="T4" y="T5"/>
                              </a:cxn>
                              <a:cxn ang="T39">
                                <a:pos x="T6" y="T7"/>
                              </a:cxn>
                              <a:cxn ang="T40">
                                <a:pos x="T8" y="T9"/>
                              </a:cxn>
                              <a:cxn ang="T41">
                                <a:pos x="T10" y="T11"/>
                              </a:cxn>
                              <a:cxn ang="T42">
                                <a:pos x="T12" y="T13"/>
                              </a:cxn>
                              <a:cxn ang="T43">
                                <a:pos x="T14" y="T15"/>
                              </a:cxn>
                              <a:cxn ang="T44">
                                <a:pos x="T16" y="T17"/>
                              </a:cxn>
                              <a:cxn ang="T45">
                                <a:pos x="T18" y="T19"/>
                              </a:cxn>
                              <a:cxn ang="T46">
                                <a:pos x="T20" y="T21"/>
                              </a:cxn>
                              <a:cxn ang="T47">
                                <a:pos x="T22" y="T23"/>
                              </a:cxn>
                              <a:cxn ang="T48">
                                <a:pos x="T24" y="T25"/>
                              </a:cxn>
                              <a:cxn ang="T49">
                                <a:pos x="T26" y="T27"/>
                              </a:cxn>
                              <a:cxn ang="T50">
                                <a:pos x="T28" y="T29"/>
                              </a:cxn>
                              <a:cxn ang="T51">
                                <a:pos x="T30" y="T31"/>
                              </a:cxn>
                              <a:cxn ang="T52">
                                <a:pos x="T32" y="T33"/>
                              </a:cxn>
                              <a:cxn ang="T53">
                                <a:pos x="T34" y="T35"/>
                              </a:cxn>
                            </a:cxnLst>
                            <a:rect l="T54" t="T55" r="T56" b="T57"/>
                            <a:pathLst>
                              <a:path w="143" h="75">
                                <a:moveTo>
                                  <a:pt x="0" y="0"/>
                                </a:moveTo>
                                <a:lnTo>
                                  <a:pt x="0" y="4"/>
                                </a:lnTo>
                                <a:lnTo>
                                  <a:pt x="4" y="7"/>
                                </a:lnTo>
                                <a:lnTo>
                                  <a:pt x="8" y="9"/>
                                </a:lnTo>
                                <a:lnTo>
                                  <a:pt x="12" y="11"/>
                                </a:lnTo>
                                <a:lnTo>
                                  <a:pt x="129" y="58"/>
                                </a:lnTo>
                                <a:lnTo>
                                  <a:pt x="135" y="60"/>
                                </a:lnTo>
                                <a:lnTo>
                                  <a:pt x="139" y="63"/>
                                </a:lnTo>
                                <a:lnTo>
                                  <a:pt x="142" y="65"/>
                                </a:lnTo>
                                <a:lnTo>
                                  <a:pt x="141" y="69"/>
                                </a:lnTo>
                                <a:lnTo>
                                  <a:pt x="141" y="71"/>
                                </a:lnTo>
                                <a:lnTo>
                                  <a:pt x="138" y="74"/>
                                </a:lnTo>
                                <a:lnTo>
                                  <a:pt x="11" y="60"/>
                                </a:lnTo>
                                <a:lnTo>
                                  <a:pt x="10" y="61"/>
                                </a:lnTo>
                                <a:lnTo>
                                  <a:pt x="4" y="59"/>
                                </a:lnTo>
                                <a:lnTo>
                                  <a:pt x="4" y="60"/>
                                </a:lnTo>
                                <a:lnTo>
                                  <a:pt x="2" y="62"/>
                                </a:lnTo>
                                <a:lnTo>
                                  <a:pt x="0" y="65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28" name="Freeform 43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4" y="1069"/>
                            <a:ext cx="143" cy="72"/>
                          </a:xfrm>
                          <a:custGeom>
                            <a:avLst/>
                            <a:gdLst>
                              <a:gd name="T0" fmla="*/ 0 w 143"/>
                              <a:gd name="T1" fmla="*/ 0 h 72"/>
                              <a:gd name="T2" fmla="*/ 1 w 143"/>
                              <a:gd name="T3" fmla="*/ 2 h 72"/>
                              <a:gd name="T4" fmla="*/ 4 w 143"/>
                              <a:gd name="T5" fmla="*/ 4 h 72"/>
                              <a:gd name="T6" fmla="*/ 6 w 143"/>
                              <a:gd name="T7" fmla="*/ 6 h 72"/>
                              <a:gd name="T8" fmla="*/ 10 w 143"/>
                              <a:gd name="T9" fmla="*/ 7 h 72"/>
                              <a:gd name="T10" fmla="*/ 133 w 143"/>
                              <a:gd name="T11" fmla="*/ 57 h 72"/>
                              <a:gd name="T12" fmla="*/ 137 w 143"/>
                              <a:gd name="T13" fmla="*/ 61 h 72"/>
                              <a:gd name="T14" fmla="*/ 140 w 143"/>
                              <a:gd name="T15" fmla="*/ 61 h 72"/>
                              <a:gd name="T16" fmla="*/ 141 w 143"/>
                              <a:gd name="T17" fmla="*/ 65 h 72"/>
                              <a:gd name="T18" fmla="*/ 141 w 143"/>
                              <a:gd name="T19" fmla="*/ 66 h 72"/>
                              <a:gd name="T20" fmla="*/ 142 w 143"/>
                              <a:gd name="T21" fmla="*/ 71 h 72"/>
                              <a:gd name="T22" fmla="*/ 137 w 143"/>
                              <a:gd name="T23" fmla="*/ 71 h 72"/>
                              <a:gd name="T24" fmla="*/ 12 w 143"/>
                              <a:gd name="T25" fmla="*/ 59 h 72"/>
                              <a:gd name="T26" fmla="*/ 7 w 143"/>
                              <a:gd name="T27" fmla="*/ 59 h 72"/>
                              <a:gd name="T28" fmla="*/ 6 w 143"/>
                              <a:gd name="T29" fmla="*/ 59 h 72"/>
                              <a:gd name="T30" fmla="*/ 4 w 143"/>
                              <a:gd name="T31" fmla="*/ 59 h 72"/>
                              <a:gd name="T32" fmla="*/ 1 w 143"/>
                              <a:gd name="T33" fmla="*/ 59 h 72"/>
                              <a:gd name="T34" fmla="*/ 0 w 143"/>
                              <a:gd name="T35" fmla="*/ 61 h 72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w 143"/>
                              <a:gd name="T55" fmla="*/ 0 h 72"/>
                              <a:gd name="T56" fmla="*/ 143 w 143"/>
                              <a:gd name="T57" fmla="*/ 72 h 72"/>
                            </a:gdLst>
                            <a:ahLst/>
                            <a:cxnLst>
                              <a:cxn ang="T36">
                                <a:pos x="T0" y="T1"/>
                              </a:cxn>
                              <a:cxn ang="T37">
                                <a:pos x="T2" y="T3"/>
                              </a:cxn>
                              <a:cxn ang="T38">
                                <a:pos x="T4" y="T5"/>
                              </a:cxn>
                              <a:cxn ang="T39">
                                <a:pos x="T6" y="T7"/>
                              </a:cxn>
                              <a:cxn ang="T40">
                                <a:pos x="T8" y="T9"/>
                              </a:cxn>
                              <a:cxn ang="T41">
                                <a:pos x="T10" y="T11"/>
                              </a:cxn>
                              <a:cxn ang="T42">
                                <a:pos x="T12" y="T13"/>
                              </a:cxn>
                              <a:cxn ang="T43">
                                <a:pos x="T14" y="T15"/>
                              </a:cxn>
                              <a:cxn ang="T44">
                                <a:pos x="T16" y="T17"/>
                              </a:cxn>
                              <a:cxn ang="T45">
                                <a:pos x="T18" y="T19"/>
                              </a:cxn>
                              <a:cxn ang="T46">
                                <a:pos x="T20" y="T21"/>
                              </a:cxn>
                              <a:cxn ang="T47">
                                <a:pos x="T22" y="T23"/>
                              </a:cxn>
                              <a:cxn ang="T48">
                                <a:pos x="T24" y="T25"/>
                              </a:cxn>
                              <a:cxn ang="T49">
                                <a:pos x="T26" y="T27"/>
                              </a:cxn>
                              <a:cxn ang="T50">
                                <a:pos x="T28" y="T29"/>
                              </a:cxn>
                              <a:cxn ang="T51">
                                <a:pos x="T30" y="T31"/>
                              </a:cxn>
                              <a:cxn ang="T52">
                                <a:pos x="T32" y="T33"/>
                              </a:cxn>
                              <a:cxn ang="T53">
                                <a:pos x="T34" y="T35"/>
                              </a:cxn>
                            </a:cxnLst>
                            <a:rect l="T54" t="T55" r="T56" b="T57"/>
                            <a:pathLst>
                              <a:path w="143" h="72">
                                <a:moveTo>
                                  <a:pt x="0" y="0"/>
                                </a:moveTo>
                                <a:lnTo>
                                  <a:pt x="1" y="2"/>
                                </a:lnTo>
                                <a:lnTo>
                                  <a:pt x="4" y="4"/>
                                </a:lnTo>
                                <a:lnTo>
                                  <a:pt x="6" y="6"/>
                                </a:lnTo>
                                <a:lnTo>
                                  <a:pt x="10" y="7"/>
                                </a:lnTo>
                                <a:lnTo>
                                  <a:pt x="133" y="57"/>
                                </a:lnTo>
                                <a:lnTo>
                                  <a:pt x="137" y="61"/>
                                </a:lnTo>
                                <a:lnTo>
                                  <a:pt x="140" y="61"/>
                                </a:lnTo>
                                <a:lnTo>
                                  <a:pt x="141" y="65"/>
                                </a:lnTo>
                                <a:lnTo>
                                  <a:pt x="141" y="66"/>
                                </a:lnTo>
                                <a:lnTo>
                                  <a:pt x="142" y="71"/>
                                </a:lnTo>
                                <a:lnTo>
                                  <a:pt x="137" y="71"/>
                                </a:lnTo>
                                <a:lnTo>
                                  <a:pt x="12" y="59"/>
                                </a:lnTo>
                                <a:lnTo>
                                  <a:pt x="7" y="59"/>
                                </a:lnTo>
                                <a:lnTo>
                                  <a:pt x="6" y="59"/>
                                </a:lnTo>
                                <a:lnTo>
                                  <a:pt x="4" y="59"/>
                                </a:lnTo>
                                <a:lnTo>
                                  <a:pt x="1" y="59"/>
                                </a:lnTo>
                                <a:lnTo>
                                  <a:pt x="0" y="61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29" name="Freeform 44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6" y="1131"/>
                            <a:ext cx="144" cy="76"/>
                          </a:xfrm>
                          <a:custGeom>
                            <a:avLst/>
                            <a:gdLst>
                              <a:gd name="T0" fmla="*/ 0 w 144"/>
                              <a:gd name="T1" fmla="*/ 0 h 76"/>
                              <a:gd name="T2" fmla="*/ 0 w 144"/>
                              <a:gd name="T3" fmla="*/ 3 h 76"/>
                              <a:gd name="T4" fmla="*/ 2 w 144"/>
                              <a:gd name="T5" fmla="*/ 7 h 76"/>
                              <a:gd name="T6" fmla="*/ 7 w 144"/>
                              <a:gd name="T7" fmla="*/ 9 h 76"/>
                              <a:gd name="T8" fmla="*/ 10 w 144"/>
                              <a:gd name="T9" fmla="*/ 11 h 76"/>
                              <a:gd name="T10" fmla="*/ 133 w 144"/>
                              <a:gd name="T11" fmla="*/ 59 h 76"/>
                              <a:gd name="T12" fmla="*/ 136 w 144"/>
                              <a:gd name="T13" fmla="*/ 63 h 76"/>
                              <a:gd name="T14" fmla="*/ 139 w 144"/>
                              <a:gd name="T15" fmla="*/ 65 h 76"/>
                              <a:gd name="T16" fmla="*/ 143 w 144"/>
                              <a:gd name="T17" fmla="*/ 67 h 76"/>
                              <a:gd name="T18" fmla="*/ 143 w 144"/>
                              <a:gd name="T19" fmla="*/ 71 h 76"/>
                              <a:gd name="T20" fmla="*/ 141 w 144"/>
                              <a:gd name="T21" fmla="*/ 74 h 76"/>
                              <a:gd name="T22" fmla="*/ 138 w 144"/>
                              <a:gd name="T23" fmla="*/ 75 h 76"/>
                              <a:gd name="T24" fmla="*/ 9 w 144"/>
                              <a:gd name="T25" fmla="*/ 63 h 76"/>
                              <a:gd name="T26" fmla="*/ 6 w 144"/>
                              <a:gd name="T27" fmla="*/ 62 h 76"/>
                              <a:gd name="T28" fmla="*/ 6 w 144"/>
                              <a:gd name="T29" fmla="*/ 63 h 76"/>
                              <a:gd name="T30" fmla="*/ 3 w 144"/>
                              <a:gd name="T31" fmla="*/ 62 h 76"/>
                              <a:gd name="T32" fmla="*/ 0 w 144"/>
                              <a:gd name="T33" fmla="*/ 64 h 76"/>
                              <a:gd name="T34" fmla="*/ 0 w 144"/>
                              <a:gd name="T35" fmla="*/ 66 h 7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w 144"/>
                              <a:gd name="T55" fmla="*/ 0 h 76"/>
                              <a:gd name="T56" fmla="*/ 144 w 144"/>
                              <a:gd name="T57" fmla="*/ 76 h 76"/>
                            </a:gdLst>
                            <a:ahLst/>
                            <a:cxnLst>
                              <a:cxn ang="T36">
                                <a:pos x="T0" y="T1"/>
                              </a:cxn>
                              <a:cxn ang="T37">
                                <a:pos x="T2" y="T3"/>
                              </a:cxn>
                              <a:cxn ang="T38">
                                <a:pos x="T4" y="T5"/>
                              </a:cxn>
                              <a:cxn ang="T39">
                                <a:pos x="T6" y="T7"/>
                              </a:cxn>
                              <a:cxn ang="T40">
                                <a:pos x="T8" y="T9"/>
                              </a:cxn>
                              <a:cxn ang="T41">
                                <a:pos x="T10" y="T11"/>
                              </a:cxn>
                              <a:cxn ang="T42">
                                <a:pos x="T12" y="T13"/>
                              </a:cxn>
                              <a:cxn ang="T43">
                                <a:pos x="T14" y="T15"/>
                              </a:cxn>
                              <a:cxn ang="T44">
                                <a:pos x="T16" y="T17"/>
                              </a:cxn>
                              <a:cxn ang="T45">
                                <a:pos x="T18" y="T19"/>
                              </a:cxn>
                              <a:cxn ang="T46">
                                <a:pos x="T20" y="T21"/>
                              </a:cxn>
                              <a:cxn ang="T47">
                                <a:pos x="T22" y="T23"/>
                              </a:cxn>
                              <a:cxn ang="T48">
                                <a:pos x="T24" y="T25"/>
                              </a:cxn>
                              <a:cxn ang="T49">
                                <a:pos x="T26" y="T27"/>
                              </a:cxn>
                              <a:cxn ang="T50">
                                <a:pos x="T28" y="T29"/>
                              </a:cxn>
                              <a:cxn ang="T51">
                                <a:pos x="T30" y="T31"/>
                              </a:cxn>
                              <a:cxn ang="T52">
                                <a:pos x="T32" y="T33"/>
                              </a:cxn>
                              <a:cxn ang="T53">
                                <a:pos x="T34" y="T35"/>
                              </a:cxn>
                            </a:cxnLst>
                            <a:rect l="T54" t="T55" r="T56" b="T57"/>
                            <a:pathLst>
                              <a:path w="144" h="76">
                                <a:moveTo>
                                  <a:pt x="0" y="0"/>
                                </a:moveTo>
                                <a:lnTo>
                                  <a:pt x="0" y="3"/>
                                </a:lnTo>
                                <a:lnTo>
                                  <a:pt x="2" y="7"/>
                                </a:lnTo>
                                <a:lnTo>
                                  <a:pt x="7" y="9"/>
                                </a:lnTo>
                                <a:lnTo>
                                  <a:pt x="10" y="11"/>
                                </a:lnTo>
                                <a:lnTo>
                                  <a:pt x="133" y="59"/>
                                </a:lnTo>
                                <a:lnTo>
                                  <a:pt x="136" y="63"/>
                                </a:lnTo>
                                <a:lnTo>
                                  <a:pt x="139" y="65"/>
                                </a:lnTo>
                                <a:lnTo>
                                  <a:pt x="143" y="67"/>
                                </a:lnTo>
                                <a:lnTo>
                                  <a:pt x="143" y="71"/>
                                </a:lnTo>
                                <a:lnTo>
                                  <a:pt x="141" y="74"/>
                                </a:lnTo>
                                <a:lnTo>
                                  <a:pt x="138" y="75"/>
                                </a:lnTo>
                                <a:lnTo>
                                  <a:pt x="9" y="63"/>
                                </a:lnTo>
                                <a:lnTo>
                                  <a:pt x="6" y="62"/>
                                </a:lnTo>
                                <a:lnTo>
                                  <a:pt x="6" y="63"/>
                                </a:lnTo>
                                <a:lnTo>
                                  <a:pt x="3" y="62"/>
                                </a:lnTo>
                                <a:lnTo>
                                  <a:pt x="0" y="64"/>
                                </a:lnTo>
                                <a:lnTo>
                                  <a:pt x="0" y="66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30" name="Freeform 45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5" y="1202"/>
                            <a:ext cx="144" cy="70"/>
                          </a:xfrm>
                          <a:custGeom>
                            <a:avLst/>
                            <a:gdLst>
                              <a:gd name="T0" fmla="*/ 0 w 144"/>
                              <a:gd name="T1" fmla="*/ 0 h 70"/>
                              <a:gd name="T2" fmla="*/ 0 w 144"/>
                              <a:gd name="T3" fmla="*/ 0 h 70"/>
                              <a:gd name="T4" fmla="*/ 4 w 144"/>
                              <a:gd name="T5" fmla="*/ 4 h 70"/>
                              <a:gd name="T6" fmla="*/ 6 w 144"/>
                              <a:gd name="T7" fmla="*/ 6 h 70"/>
                              <a:gd name="T8" fmla="*/ 11 w 144"/>
                              <a:gd name="T9" fmla="*/ 7 h 70"/>
                              <a:gd name="T10" fmla="*/ 131 w 144"/>
                              <a:gd name="T11" fmla="*/ 54 h 70"/>
                              <a:gd name="T12" fmla="*/ 136 w 144"/>
                              <a:gd name="T13" fmla="*/ 58 h 70"/>
                              <a:gd name="T14" fmla="*/ 139 w 144"/>
                              <a:gd name="T15" fmla="*/ 59 h 70"/>
                              <a:gd name="T16" fmla="*/ 143 w 144"/>
                              <a:gd name="T17" fmla="*/ 63 h 70"/>
                              <a:gd name="T18" fmla="*/ 143 w 144"/>
                              <a:gd name="T19" fmla="*/ 66 h 70"/>
                              <a:gd name="T20" fmla="*/ 140 w 144"/>
                              <a:gd name="T21" fmla="*/ 69 h 70"/>
                              <a:gd name="T22" fmla="*/ 138 w 144"/>
                              <a:gd name="T23" fmla="*/ 69 h 70"/>
                              <a:gd name="T24" fmla="*/ 11 w 144"/>
                              <a:gd name="T25" fmla="*/ 57 h 70"/>
                              <a:gd name="T26" fmla="*/ 7 w 144"/>
                              <a:gd name="T27" fmla="*/ 58 h 70"/>
                              <a:gd name="T28" fmla="*/ 4 w 144"/>
                              <a:gd name="T29" fmla="*/ 57 h 70"/>
                              <a:gd name="T30" fmla="*/ 1 w 144"/>
                              <a:gd name="T31" fmla="*/ 57 h 70"/>
                              <a:gd name="T32" fmla="*/ 1 w 144"/>
                              <a:gd name="T33" fmla="*/ 59 h 70"/>
                              <a:gd name="T34" fmla="*/ 0 w 144"/>
                              <a:gd name="T35" fmla="*/ 62 h 70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w 144"/>
                              <a:gd name="T55" fmla="*/ 0 h 70"/>
                              <a:gd name="T56" fmla="*/ 144 w 144"/>
                              <a:gd name="T57" fmla="*/ 70 h 70"/>
                            </a:gdLst>
                            <a:ahLst/>
                            <a:cxnLst>
                              <a:cxn ang="T36">
                                <a:pos x="T0" y="T1"/>
                              </a:cxn>
                              <a:cxn ang="T37">
                                <a:pos x="T2" y="T3"/>
                              </a:cxn>
                              <a:cxn ang="T38">
                                <a:pos x="T4" y="T5"/>
                              </a:cxn>
                              <a:cxn ang="T39">
                                <a:pos x="T6" y="T7"/>
                              </a:cxn>
                              <a:cxn ang="T40">
                                <a:pos x="T8" y="T9"/>
                              </a:cxn>
                              <a:cxn ang="T41">
                                <a:pos x="T10" y="T11"/>
                              </a:cxn>
                              <a:cxn ang="T42">
                                <a:pos x="T12" y="T13"/>
                              </a:cxn>
                              <a:cxn ang="T43">
                                <a:pos x="T14" y="T15"/>
                              </a:cxn>
                              <a:cxn ang="T44">
                                <a:pos x="T16" y="T17"/>
                              </a:cxn>
                              <a:cxn ang="T45">
                                <a:pos x="T18" y="T19"/>
                              </a:cxn>
                              <a:cxn ang="T46">
                                <a:pos x="T20" y="T21"/>
                              </a:cxn>
                              <a:cxn ang="T47">
                                <a:pos x="T22" y="T23"/>
                              </a:cxn>
                              <a:cxn ang="T48">
                                <a:pos x="T24" y="T25"/>
                              </a:cxn>
                              <a:cxn ang="T49">
                                <a:pos x="T26" y="T27"/>
                              </a:cxn>
                              <a:cxn ang="T50">
                                <a:pos x="T28" y="T29"/>
                              </a:cxn>
                              <a:cxn ang="T51">
                                <a:pos x="T30" y="T31"/>
                              </a:cxn>
                              <a:cxn ang="T52">
                                <a:pos x="T32" y="T33"/>
                              </a:cxn>
                              <a:cxn ang="T53">
                                <a:pos x="T34" y="T35"/>
                              </a:cxn>
                            </a:cxnLst>
                            <a:rect l="T54" t="T55" r="T56" b="T57"/>
                            <a:pathLst>
                              <a:path w="144" h="70">
                                <a:moveTo>
                                  <a:pt x="0" y="0"/>
                                </a:moveTo>
                                <a:lnTo>
                                  <a:pt x="0" y="0"/>
                                </a:lnTo>
                                <a:lnTo>
                                  <a:pt x="4" y="4"/>
                                </a:lnTo>
                                <a:lnTo>
                                  <a:pt x="6" y="6"/>
                                </a:lnTo>
                                <a:lnTo>
                                  <a:pt x="11" y="7"/>
                                </a:lnTo>
                                <a:lnTo>
                                  <a:pt x="131" y="54"/>
                                </a:lnTo>
                                <a:lnTo>
                                  <a:pt x="136" y="58"/>
                                </a:lnTo>
                                <a:lnTo>
                                  <a:pt x="139" y="59"/>
                                </a:lnTo>
                                <a:lnTo>
                                  <a:pt x="143" y="63"/>
                                </a:lnTo>
                                <a:lnTo>
                                  <a:pt x="143" y="66"/>
                                </a:lnTo>
                                <a:lnTo>
                                  <a:pt x="140" y="69"/>
                                </a:lnTo>
                                <a:lnTo>
                                  <a:pt x="138" y="69"/>
                                </a:lnTo>
                                <a:lnTo>
                                  <a:pt x="11" y="57"/>
                                </a:lnTo>
                                <a:lnTo>
                                  <a:pt x="7" y="58"/>
                                </a:lnTo>
                                <a:lnTo>
                                  <a:pt x="4" y="57"/>
                                </a:lnTo>
                                <a:lnTo>
                                  <a:pt x="1" y="57"/>
                                </a:lnTo>
                                <a:lnTo>
                                  <a:pt x="1" y="59"/>
                                </a:lnTo>
                                <a:lnTo>
                                  <a:pt x="0" y="62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31" name="Freeform 46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7" y="1260"/>
                            <a:ext cx="142" cy="76"/>
                          </a:xfrm>
                          <a:custGeom>
                            <a:avLst/>
                            <a:gdLst>
                              <a:gd name="T0" fmla="*/ 0 w 142"/>
                              <a:gd name="T1" fmla="*/ 0 h 76"/>
                              <a:gd name="T2" fmla="*/ 0 w 142"/>
                              <a:gd name="T3" fmla="*/ 4 h 76"/>
                              <a:gd name="T4" fmla="*/ 3 w 142"/>
                              <a:gd name="T5" fmla="*/ 7 h 76"/>
                              <a:gd name="T6" fmla="*/ 6 w 142"/>
                              <a:gd name="T7" fmla="*/ 8 h 76"/>
                              <a:gd name="T8" fmla="*/ 11 w 142"/>
                              <a:gd name="T9" fmla="*/ 11 h 76"/>
                              <a:gd name="T10" fmla="*/ 132 w 142"/>
                              <a:gd name="T11" fmla="*/ 61 h 76"/>
                              <a:gd name="T12" fmla="*/ 137 w 142"/>
                              <a:gd name="T13" fmla="*/ 64 h 76"/>
                              <a:gd name="T14" fmla="*/ 137 w 142"/>
                              <a:gd name="T15" fmla="*/ 65 h 76"/>
                              <a:gd name="T16" fmla="*/ 140 w 142"/>
                              <a:gd name="T17" fmla="*/ 68 h 76"/>
                              <a:gd name="T18" fmla="*/ 141 w 142"/>
                              <a:gd name="T19" fmla="*/ 71 h 76"/>
                              <a:gd name="T20" fmla="*/ 139 w 142"/>
                              <a:gd name="T21" fmla="*/ 74 h 76"/>
                              <a:gd name="T22" fmla="*/ 136 w 142"/>
                              <a:gd name="T23" fmla="*/ 75 h 76"/>
                              <a:gd name="T24" fmla="*/ 11 w 142"/>
                              <a:gd name="T25" fmla="*/ 62 h 76"/>
                              <a:gd name="T26" fmla="*/ 8 w 142"/>
                              <a:gd name="T27" fmla="*/ 62 h 76"/>
                              <a:gd name="T28" fmla="*/ 6 w 142"/>
                              <a:gd name="T29" fmla="*/ 62 h 76"/>
                              <a:gd name="T30" fmla="*/ 4 w 142"/>
                              <a:gd name="T31" fmla="*/ 62 h 76"/>
                              <a:gd name="T32" fmla="*/ 2 w 142"/>
                              <a:gd name="T33" fmla="*/ 63 h 76"/>
                              <a:gd name="T34" fmla="*/ 2 w 142"/>
                              <a:gd name="T35" fmla="*/ 66 h 7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w 142"/>
                              <a:gd name="T55" fmla="*/ 0 h 76"/>
                              <a:gd name="T56" fmla="*/ 142 w 142"/>
                              <a:gd name="T57" fmla="*/ 76 h 76"/>
                            </a:gdLst>
                            <a:ahLst/>
                            <a:cxnLst>
                              <a:cxn ang="T36">
                                <a:pos x="T0" y="T1"/>
                              </a:cxn>
                              <a:cxn ang="T37">
                                <a:pos x="T2" y="T3"/>
                              </a:cxn>
                              <a:cxn ang="T38">
                                <a:pos x="T4" y="T5"/>
                              </a:cxn>
                              <a:cxn ang="T39">
                                <a:pos x="T6" y="T7"/>
                              </a:cxn>
                              <a:cxn ang="T40">
                                <a:pos x="T8" y="T9"/>
                              </a:cxn>
                              <a:cxn ang="T41">
                                <a:pos x="T10" y="T11"/>
                              </a:cxn>
                              <a:cxn ang="T42">
                                <a:pos x="T12" y="T13"/>
                              </a:cxn>
                              <a:cxn ang="T43">
                                <a:pos x="T14" y="T15"/>
                              </a:cxn>
                              <a:cxn ang="T44">
                                <a:pos x="T16" y="T17"/>
                              </a:cxn>
                              <a:cxn ang="T45">
                                <a:pos x="T18" y="T19"/>
                              </a:cxn>
                              <a:cxn ang="T46">
                                <a:pos x="T20" y="T21"/>
                              </a:cxn>
                              <a:cxn ang="T47">
                                <a:pos x="T22" y="T23"/>
                              </a:cxn>
                              <a:cxn ang="T48">
                                <a:pos x="T24" y="T25"/>
                              </a:cxn>
                              <a:cxn ang="T49">
                                <a:pos x="T26" y="T27"/>
                              </a:cxn>
                              <a:cxn ang="T50">
                                <a:pos x="T28" y="T29"/>
                              </a:cxn>
                              <a:cxn ang="T51">
                                <a:pos x="T30" y="T31"/>
                              </a:cxn>
                              <a:cxn ang="T52">
                                <a:pos x="T32" y="T33"/>
                              </a:cxn>
                              <a:cxn ang="T53">
                                <a:pos x="T34" y="T35"/>
                              </a:cxn>
                            </a:cxnLst>
                            <a:rect l="T54" t="T55" r="T56" b="T57"/>
                            <a:pathLst>
                              <a:path w="142" h="76">
                                <a:moveTo>
                                  <a:pt x="0" y="0"/>
                                </a:moveTo>
                                <a:lnTo>
                                  <a:pt x="0" y="4"/>
                                </a:lnTo>
                                <a:lnTo>
                                  <a:pt x="3" y="7"/>
                                </a:lnTo>
                                <a:lnTo>
                                  <a:pt x="6" y="8"/>
                                </a:lnTo>
                                <a:lnTo>
                                  <a:pt x="11" y="11"/>
                                </a:lnTo>
                                <a:lnTo>
                                  <a:pt x="132" y="61"/>
                                </a:lnTo>
                                <a:lnTo>
                                  <a:pt x="137" y="64"/>
                                </a:lnTo>
                                <a:lnTo>
                                  <a:pt x="137" y="65"/>
                                </a:lnTo>
                                <a:lnTo>
                                  <a:pt x="140" y="68"/>
                                </a:lnTo>
                                <a:lnTo>
                                  <a:pt x="141" y="71"/>
                                </a:lnTo>
                                <a:lnTo>
                                  <a:pt x="139" y="74"/>
                                </a:lnTo>
                                <a:lnTo>
                                  <a:pt x="136" y="75"/>
                                </a:lnTo>
                                <a:lnTo>
                                  <a:pt x="11" y="62"/>
                                </a:lnTo>
                                <a:lnTo>
                                  <a:pt x="8" y="62"/>
                                </a:lnTo>
                                <a:lnTo>
                                  <a:pt x="6" y="62"/>
                                </a:lnTo>
                                <a:lnTo>
                                  <a:pt x="4" y="62"/>
                                </a:lnTo>
                                <a:lnTo>
                                  <a:pt x="2" y="63"/>
                                </a:lnTo>
                                <a:lnTo>
                                  <a:pt x="2" y="66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32" name="Freeform 47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6" y="1328"/>
                            <a:ext cx="142" cy="74"/>
                          </a:xfrm>
                          <a:custGeom>
                            <a:avLst/>
                            <a:gdLst>
                              <a:gd name="T0" fmla="*/ 0 w 142"/>
                              <a:gd name="T1" fmla="*/ 0 h 74"/>
                              <a:gd name="T2" fmla="*/ 2 w 142"/>
                              <a:gd name="T3" fmla="*/ 2 h 74"/>
                              <a:gd name="T4" fmla="*/ 4 w 142"/>
                              <a:gd name="T5" fmla="*/ 4 h 74"/>
                              <a:gd name="T6" fmla="*/ 4 w 142"/>
                              <a:gd name="T7" fmla="*/ 5 h 74"/>
                              <a:gd name="T8" fmla="*/ 10 w 142"/>
                              <a:gd name="T9" fmla="*/ 8 h 74"/>
                              <a:gd name="T10" fmla="*/ 129 w 142"/>
                              <a:gd name="T11" fmla="*/ 57 h 74"/>
                              <a:gd name="T12" fmla="*/ 136 w 142"/>
                              <a:gd name="T13" fmla="*/ 59 h 74"/>
                              <a:gd name="T14" fmla="*/ 138 w 142"/>
                              <a:gd name="T15" fmla="*/ 62 h 74"/>
                              <a:gd name="T16" fmla="*/ 139 w 142"/>
                              <a:gd name="T17" fmla="*/ 66 h 74"/>
                              <a:gd name="T18" fmla="*/ 141 w 142"/>
                              <a:gd name="T19" fmla="*/ 68 h 74"/>
                              <a:gd name="T20" fmla="*/ 140 w 142"/>
                              <a:gd name="T21" fmla="*/ 70 h 74"/>
                              <a:gd name="T22" fmla="*/ 136 w 142"/>
                              <a:gd name="T23" fmla="*/ 73 h 74"/>
                              <a:gd name="T24" fmla="*/ 12 w 142"/>
                              <a:gd name="T25" fmla="*/ 59 h 74"/>
                              <a:gd name="T26" fmla="*/ 8 w 142"/>
                              <a:gd name="T27" fmla="*/ 59 h 74"/>
                              <a:gd name="T28" fmla="*/ 4 w 142"/>
                              <a:gd name="T29" fmla="*/ 59 h 74"/>
                              <a:gd name="T30" fmla="*/ 3 w 142"/>
                              <a:gd name="T31" fmla="*/ 59 h 74"/>
                              <a:gd name="T32" fmla="*/ 3 w 142"/>
                              <a:gd name="T33" fmla="*/ 61 h 74"/>
                              <a:gd name="T34" fmla="*/ 2 w 142"/>
                              <a:gd name="T35" fmla="*/ 64 h 74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60000 65536"/>
                              <a:gd name="T40" fmla="*/ 0 60000 65536"/>
                              <a:gd name="T41" fmla="*/ 0 60000 65536"/>
                              <a:gd name="T42" fmla="*/ 0 60000 65536"/>
                              <a:gd name="T43" fmla="*/ 0 60000 65536"/>
                              <a:gd name="T44" fmla="*/ 0 60000 65536"/>
                              <a:gd name="T45" fmla="*/ 0 60000 65536"/>
                              <a:gd name="T46" fmla="*/ 0 60000 65536"/>
                              <a:gd name="T47" fmla="*/ 0 60000 65536"/>
                              <a:gd name="T48" fmla="*/ 0 60000 65536"/>
                              <a:gd name="T49" fmla="*/ 0 60000 65536"/>
                              <a:gd name="T50" fmla="*/ 0 60000 65536"/>
                              <a:gd name="T51" fmla="*/ 0 60000 65536"/>
                              <a:gd name="T52" fmla="*/ 0 60000 65536"/>
                              <a:gd name="T53" fmla="*/ 0 60000 65536"/>
                              <a:gd name="T54" fmla="*/ 0 w 142"/>
                              <a:gd name="T55" fmla="*/ 0 h 74"/>
                              <a:gd name="T56" fmla="*/ 142 w 142"/>
                              <a:gd name="T57" fmla="*/ 74 h 74"/>
                            </a:gdLst>
                            <a:ahLst/>
                            <a:cxnLst>
                              <a:cxn ang="T36">
                                <a:pos x="T0" y="T1"/>
                              </a:cxn>
                              <a:cxn ang="T37">
                                <a:pos x="T2" y="T3"/>
                              </a:cxn>
                              <a:cxn ang="T38">
                                <a:pos x="T4" y="T5"/>
                              </a:cxn>
                              <a:cxn ang="T39">
                                <a:pos x="T6" y="T7"/>
                              </a:cxn>
                              <a:cxn ang="T40">
                                <a:pos x="T8" y="T9"/>
                              </a:cxn>
                              <a:cxn ang="T41">
                                <a:pos x="T10" y="T11"/>
                              </a:cxn>
                              <a:cxn ang="T42">
                                <a:pos x="T12" y="T13"/>
                              </a:cxn>
                              <a:cxn ang="T43">
                                <a:pos x="T14" y="T15"/>
                              </a:cxn>
                              <a:cxn ang="T44">
                                <a:pos x="T16" y="T17"/>
                              </a:cxn>
                              <a:cxn ang="T45">
                                <a:pos x="T18" y="T19"/>
                              </a:cxn>
                              <a:cxn ang="T46">
                                <a:pos x="T20" y="T21"/>
                              </a:cxn>
                              <a:cxn ang="T47">
                                <a:pos x="T22" y="T23"/>
                              </a:cxn>
                              <a:cxn ang="T48">
                                <a:pos x="T24" y="T25"/>
                              </a:cxn>
                              <a:cxn ang="T49">
                                <a:pos x="T26" y="T27"/>
                              </a:cxn>
                              <a:cxn ang="T50">
                                <a:pos x="T28" y="T29"/>
                              </a:cxn>
                              <a:cxn ang="T51">
                                <a:pos x="T30" y="T31"/>
                              </a:cxn>
                              <a:cxn ang="T52">
                                <a:pos x="T32" y="T33"/>
                              </a:cxn>
                              <a:cxn ang="T53">
                                <a:pos x="T34" y="T35"/>
                              </a:cxn>
                            </a:cxnLst>
                            <a:rect l="T54" t="T55" r="T56" b="T57"/>
                            <a:pathLst>
                              <a:path w="142" h="74">
                                <a:moveTo>
                                  <a:pt x="0" y="0"/>
                                </a:moveTo>
                                <a:lnTo>
                                  <a:pt x="2" y="2"/>
                                </a:lnTo>
                                <a:lnTo>
                                  <a:pt x="4" y="4"/>
                                </a:lnTo>
                                <a:lnTo>
                                  <a:pt x="4" y="5"/>
                                </a:lnTo>
                                <a:lnTo>
                                  <a:pt x="10" y="8"/>
                                </a:lnTo>
                                <a:lnTo>
                                  <a:pt x="129" y="57"/>
                                </a:lnTo>
                                <a:lnTo>
                                  <a:pt x="136" y="59"/>
                                </a:lnTo>
                                <a:lnTo>
                                  <a:pt x="138" y="62"/>
                                </a:lnTo>
                                <a:lnTo>
                                  <a:pt x="139" y="66"/>
                                </a:lnTo>
                                <a:lnTo>
                                  <a:pt x="141" y="68"/>
                                </a:lnTo>
                                <a:lnTo>
                                  <a:pt x="140" y="70"/>
                                </a:lnTo>
                                <a:lnTo>
                                  <a:pt x="136" y="73"/>
                                </a:lnTo>
                                <a:lnTo>
                                  <a:pt x="12" y="59"/>
                                </a:lnTo>
                                <a:lnTo>
                                  <a:pt x="8" y="59"/>
                                </a:lnTo>
                                <a:lnTo>
                                  <a:pt x="4" y="59"/>
                                </a:lnTo>
                                <a:lnTo>
                                  <a:pt x="3" y="59"/>
                                </a:lnTo>
                                <a:lnTo>
                                  <a:pt x="3" y="61"/>
                                </a:lnTo>
                                <a:lnTo>
                                  <a:pt x="2" y="64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6233" name="Freeform 48"/>
                          <p:cNvSpPr>
                            <a:spLocks noChangeAspect="1"/>
                          </p:cNvSpPr>
                          <p:nvPr/>
                        </p:nvSpPr>
                        <p:spPr bwMode="auto">
                          <a:xfrm>
                            <a:off x="1326" y="1391"/>
                            <a:ext cx="142" cy="73"/>
                          </a:xfrm>
                          <a:custGeom>
                            <a:avLst/>
                            <a:gdLst>
                              <a:gd name="T0" fmla="*/ 0 w 142"/>
                              <a:gd name="T1" fmla="*/ 0 h 73"/>
                              <a:gd name="T2" fmla="*/ 0 w 142"/>
                              <a:gd name="T3" fmla="*/ 3 h 73"/>
                              <a:gd name="T4" fmla="*/ 1 w 142"/>
                              <a:gd name="T5" fmla="*/ 7 h 73"/>
                              <a:gd name="T6" fmla="*/ 5 w 142"/>
                              <a:gd name="T7" fmla="*/ 9 h 73"/>
                              <a:gd name="T8" fmla="*/ 11 w 142"/>
                              <a:gd name="T9" fmla="*/ 10 h 73"/>
                              <a:gd name="T10" fmla="*/ 129 w 142"/>
                              <a:gd name="T11" fmla="*/ 59 h 73"/>
                              <a:gd name="T12" fmla="*/ 137 w 142"/>
                              <a:gd name="T13" fmla="*/ 61 h 73"/>
                              <a:gd name="T14" fmla="*/ 138 w 142"/>
                              <a:gd name="T15" fmla="*/ 63 h 73"/>
                              <a:gd name="T16" fmla="*/ 141 w 142"/>
                              <a:gd name="T17" fmla="*/ 67 h 73"/>
                              <a:gd name="T18" fmla="*/ 141 w 142"/>
                              <a:gd name="T19" fmla="*/ 69 h 73"/>
                              <a:gd name="T20" fmla="*/ 140 w 142"/>
                              <a:gd name="T21" fmla="*/ 72 h 73"/>
                              <a:gd name="T22" fmla="*/ 135 w 142"/>
                              <a:gd name="T23" fmla="*/ 72 h 73"/>
                              <a:gd name="T24" fmla="*/ 73 w 142"/>
                              <a:gd name="T25" fmla="*/ 65 h 73"/>
                              <a:gd name="T26" fmla="*/ 0 60000 65536"/>
                              <a:gd name="T27" fmla="*/ 0 60000 65536"/>
                              <a:gd name="T28" fmla="*/ 0 60000 65536"/>
                              <a:gd name="T29" fmla="*/ 0 60000 65536"/>
                              <a:gd name="T30" fmla="*/ 0 60000 65536"/>
                              <a:gd name="T31" fmla="*/ 0 60000 65536"/>
                              <a:gd name="T32" fmla="*/ 0 60000 65536"/>
                              <a:gd name="T33" fmla="*/ 0 60000 65536"/>
                              <a:gd name="T34" fmla="*/ 0 60000 65536"/>
                              <a:gd name="T35" fmla="*/ 0 60000 65536"/>
                              <a:gd name="T36" fmla="*/ 0 60000 65536"/>
                              <a:gd name="T37" fmla="*/ 0 60000 65536"/>
                              <a:gd name="T38" fmla="*/ 0 60000 65536"/>
                              <a:gd name="T39" fmla="*/ 0 w 142"/>
                              <a:gd name="T40" fmla="*/ 0 h 73"/>
                              <a:gd name="T41" fmla="*/ 142 w 142"/>
                              <a:gd name="T42" fmla="*/ 73 h 73"/>
                            </a:gdLst>
                            <a:ahLst/>
                            <a:cxnLst>
                              <a:cxn ang="T26">
                                <a:pos x="T0" y="T1"/>
                              </a:cxn>
                              <a:cxn ang="T27">
                                <a:pos x="T2" y="T3"/>
                              </a:cxn>
                              <a:cxn ang="T28">
                                <a:pos x="T4" y="T5"/>
                              </a:cxn>
                              <a:cxn ang="T29">
                                <a:pos x="T6" y="T7"/>
                              </a:cxn>
                              <a:cxn ang="T30">
                                <a:pos x="T8" y="T9"/>
                              </a:cxn>
                              <a:cxn ang="T31">
                                <a:pos x="T10" y="T11"/>
                              </a:cxn>
                              <a:cxn ang="T32">
                                <a:pos x="T12" y="T13"/>
                              </a:cxn>
                              <a:cxn ang="T33">
                                <a:pos x="T14" y="T15"/>
                              </a:cxn>
                              <a:cxn ang="T34">
                                <a:pos x="T16" y="T17"/>
                              </a:cxn>
                              <a:cxn ang="T35">
                                <a:pos x="T18" y="T19"/>
                              </a:cxn>
                              <a:cxn ang="T36">
                                <a:pos x="T20" y="T21"/>
                              </a:cxn>
                              <a:cxn ang="T37">
                                <a:pos x="T22" y="T23"/>
                              </a:cxn>
                              <a:cxn ang="T38">
                                <a:pos x="T24" y="T25"/>
                              </a:cxn>
                            </a:cxnLst>
                            <a:rect l="T39" t="T40" r="T41" b="T42"/>
                            <a:pathLst>
                              <a:path w="142" h="73">
                                <a:moveTo>
                                  <a:pt x="0" y="0"/>
                                </a:moveTo>
                                <a:lnTo>
                                  <a:pt x="0" y="3"/>
                                </a:lnTo>
                                <a:lnTo>
                                  <a:pt x="1" y="7"/>
                                </a:lnTo>
                                <a:lnTo>
                                  <a:pt x="5" y="9"/>
                                </a:lnTo>
                                <a:lnTo>
                                  <a:pt x="11" y="10"/>
                                </a:lnTo>
                                <a:lnTo>
                                  <a:pt x="129" y="59"/>
                                </a:lnTo>
                                <a:lnTo>
                                  <a:pt x="137" y="61"/>
                                </a:lnTo>
                                <a:lnTo>
                                  <a:pt x="138" y="63"/>
                                </a:lnTo>
                                <a:lnTo>
                                  <a:pt x="141" y="67"/>
                                </a:lnTo>
                                <a:lnTo>
                                  <a:pt x="141" y="69"/>
                                </a:lnTo>
                                <a:lnTo>
                                  <a:pt x="140" y="72"/>
                                </a:lnTo>
                                <a:lnTo>
                                  <a:pt x="135" y="72"/>
                                </a:lnTo>
                                <a:lnTo>
                                  <a:pt x="73" y="65"/>
                                </a:lnTo>
                              </a:path>
                            </a:pathLst>
                          </a:custGeom>
                          <a:noFill/>
                          <a:ln w="25400" cap="rnd" cmpd="sng">
                            <a:solidFill>
                              <a:srgbClr val="FF6600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/>
                          <a:lstStyle/>
                          <a:p>
                            <a:endParaRPr lang="fr-FR"/>
                          </a:p>
                        </p:txBody>
                      </p:sp>
                    </p:grpSp>
                    <p:sp>
                      <p:nvSpPr>
                        <p:cNvPr id="6226" name="Text Box 49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018" y="799"/>
                          <a:ext cx="182" cy="2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2000">
                              <a:latin typeface="Symbol" pitchFamily="18" charset="2"/>
                            </a:rPr>
                            <a:t>g</a:t>
                          </a:r>
                        </a:p>
                      </p:txBody>
                    </p:sp>
                  </p:grpSp>
                </p:grpSp>
                <p:sp>
                  <p:nvSpPr>
                    <p:cNvPr id="6156" name="Text Box 5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58750" y="2874963"/>
                      <a:ext cx="351378" cy="36933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 smtClean="0">
                          <a:latin typeface="Times New Roman" pitchFamily="18" charset="0"/>
                        </a:rPr>
                        <a:t>N</a:t>
                      </a:r>
                      <a:endParaRPr lang="en-US" dirty="0"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6157" name="Text Box 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40200" y="2852738"/>
                      <a:ext cx="428322" cy="36933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 smtClean="0">
                          <a:latin typeface="Times New Roman" pitchFamily="18" charset="0"/>
                        </a:rPr>
                        <a:t>N’</a:t>
                      </a:r>
                      <a:endParaRPr lang="en-US" dirty="0">
                        <a:latin typeface="Times New Roman" pitchFamily="18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3625" y="177800"/>
            <a:ext cx="7231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Deeply Virtual Compton Scattering and GPDs</a:t>
            </a:r>
          </a:p>
        </p:txBody>
      </p:sp>
      <p:sp>
        <p:nvSpPr>
          <p:cNvPr id="6152" name="Text Box 15"/>
          <p:cNvSpPr txBox="1">
            <a:spLocks noChangeArrowheads="1"/>
          </p:cNvSpPr>
          <p:nvPr/>
        </p:nvSpPr>
        <p:spPr bwMode="auto">
          <a:xfrm>
            <a:off x="1568450" y="908050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</a:rPr>
              <a:t>e’</a:t>
            </a:r>
          </a:p>
        </p:txBody>
      </p:sp>
      <p:sp>
        <p:nvSpPr>
          <p:cNvPr id="6153" name="Line 16"/>
          <p:cNvSpPr>
            <a:spLocks noChangeShapeType="1"/>
          </p:cNvSpPr>
          <p:nvPr/>
        </p:nvSpPr>
        <p:spPr bwMode="auto">
          <a:xfrm flipV="1">
            <a:off x="487363" y="2807855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58" name="Text Box 52"/>
          <p:cNvSpPr txBox="1">
            <a:spLocks noChangeArrowheads="1"/>
          </p:cNvSpPr>
          <p:nvPr/>
        </p:nvSpPr>
        <p:spPr bwMode="auto">
          <a:xfrm>
            <a:off x="757225" y="3833099"/>
            <a:ext cx="3300904" cy="646331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</a:rPr>
              <a:t>« Handbag » factorization valid</a:t>
            </a:r>
          </a:p>
          <a:p>
            <a:pPr algn="ctr"/>
            <a:r>
              <a:rPr lang="en-US" dirty="0">
                <a:latin typeface="Times New Roman" pitchFamily="18" charset="0"/>
              </a:rPr>
              <a:t>in the </a:t>
            </a:r>
            <a:r>
              <a:rPr lang="en-US" dirty="0" err="1">
                <a:latin typeface="Times New Roman" pitchFamily="18" charset="0"/>
              </a:rPr>
              <a:t>Bjorken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regime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6159" name="Text Box 53"/>
          <p:cNvSpPr txBox="1">
            <a:spLocks noChangeArrowheads="1"/>
          </p:cNvSpPr>
          <p:nvPr/>
        </p:nvSpPr>
        <p:spPr bwMode="auto">
          <a:xfrm>
            <a:off x="1517922" y="3186954"/>
            <a:ext cx="149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Symbol" pitchFamily="18" charset="2"/>
                <a:cs typeface="Times New Roman" pitchFamily="18" charset="0"/>
              </a:rPr>
              <a:t>x </a:t>
            </a:r>
            <a:r>
              <a:rPr lang="en-US" dirty="0" smtClean="0">
                <a:latin typeface="Symbol" pitchFamily="18" charset="2"/>
                <a:cs typeface="Times New Roman" pitchFamily="18" charset="0"/>
                <a:sym typeface="Symbol" pitchFamily="18" charset="2"/>
              </a:rPr>
              <a:t>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/(2-x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6160" name="Group 54"/>
          <p:cNvGrpSpPr>
            <a:grpSpLocks/>
          </p:cNvGrpSpPr>
          <p:nvPr/>
        </p:nvGrpSpPr>
        <p:grpSpPr bwMode="auto">
          <a:xfrm>
            <a:off x="172851" y="5567081"/>
            <a:ext cx="5017714" cy="715013"/>
            <a:chOff x="853" y="3419"/>
            <a:chExt cx="3323" cy="509"/>
          </a:xfrm>
        </p:grpSpPr>
        <p:grpSp>
          <p:nvGrpSpPr>
            <p:cNvPr id="6174" name="Group 55"/>
            <p:cNvGrpSpPr>
              <a:grpSpLocks/>
            </p:cNvGrpSpPr>
            <p:nvPr/>
          </p:nvGrpSpPr>
          <p:grpSpPr bwMode="auto">
            <a:xfrm>
              <a:off x="853" y="3419"/>
              <a:ext cx="3323" cy="509"/>
              <a:chOff x="853" y="3419"/>
              <a:chExt cx="3323" cy="509"/>
            </a:xfrm>
          </p:grpSpPr>
          <p:grpSp>
            <p:nvGrpSpPr>
              <p:cNvPr id="6176" name="Group 56"/>
              <p:cNvGrpSpPr>
                <a:grpSpLocks/>
              </p:cNvGrpSpPr>
              <p:nvPr/>
            </p:nvGrpSpPr>
            <p:grpSpPr bwMode="auto">
              <a:xfrm>
                <a:off x="853" y="3419"/>
                <a:ext cx="3323" cy="509"/>
                <a:chOff x="853" y="3419"/>
                <a:chExt cx="3323" cy="509"/>
              </a:xfrm>
            </p:grpSpPr>
            <p:grpSp>
              <p:nvGrpSpPr>
                <p:cNvPr id="6178" name="Group 57"/>
                <p:cNvGrpSpPr>
                  <a:grpSpLocks/>
                </p:cNvGrpSpPr>
                <p:nvPr/>
              </p:nvGrpSpPr>
              <p:grpSpPr bwMode="auto">
                <a:xfrm>
                  <a:off x="853" y="3419"/>
                  <a:ext cx="3323" cy="509"/>
                  <a:chOff x="853" y="3419"/>
                  <a:chExt cx="3323" cy="509"/>
                </a:xfrm>
              </p:grpSpPr>
              <p:sp>
                <p:nvSpPr>
                  <p:cNvPr id="6180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3531"/>
                    <a:ext cx="95" cy="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400" b="0">
                        <a:solidFill>
                          <a:srgbClr val="000000"/>
                        </a:solidFill>
                        <a:latin typeface="Symbol" pitchFamily="18" charset="2"/>
                      </a:rPr>
                      <a:t>x</a:t>
                    </a:r>
                    <a:endParaRPr lang="en-US" sz="2400" b="0">
                      <a:latin typeface="Symbol" pitchFamily="18" charset="2"/>
                    </a:endParaRPr>
                  </a:p>
                </p:txBody>
              </p:sp>
              <p:grpSp>
                <p:nvGrpSpPr>
                  <p:cNvPr id="6181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853" y="3419"/>
                    <a:ext cx="3323" cy="509"/>
                    <a:chOff x="853" y="3419"/>
                    <a:chExt cx="3323" cy="509"/>
                  </a:xfrm>
                </p:grpSpPr>
                <p:grpSp>
                  <p:nvGrpSpPr>
                    <p:cNvPr id="6182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53" y="3419"/>
                      <a:ext cx="3323" cy="509"/>
                      <a:chOff x="853" y="3419"/>
                      <a:chExt cx="3323" cy="509"/>
                    </a:xfrm>
                  </p:grpSpPr>
                  <p:grpSp>
                    <p:nvGrpSpPr>
                      <p:cNvPr id="6186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53" y="3419"/>
                        <a:ext cx="3323" cy="509"/>
                        <a:chOff x="853" y="3419"/>
                        <a:chExt cx="3323" cy="509"/>
                      </a:xfrm>
                    </p:grpSpPr>
                    <p:grpSp>
                      <p:nvGrpSpPr>
                        <p:cNvPr id="6188" name="Group 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53" y="3419"/>
                          <a:ext cx="3323" cy="494"/>
                          <a:chOff x="853" y="3419"/>
                          <a:chExt cx="3323" cy="494"/>
                        </a:xfrm>
                      </p:grpSpPr>
                      <p:sp>
                        <p:nvSpPr>
                          <p:cNvPr id="6193" name="Rectangle 6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069" y="3419"/>
                            <a:ext cx="107" cy="38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4000" b="0">
                                <a:solidFill>
                                  <a:srgbClr val="000000"/>
                                </a:solidFill>
                                <a:latin typeface="Symbol" pitchFamily="18" charset="2"/>
                              </a:rPr>
                              <a:t>]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sp>
                        <p:nvSpPr>
                          <p:cNvPr id="6194" name="Rectangle 6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919" y="3550"/>
                            <a:ext cx="96" cy="2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2400" b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</a:rPr>
                              <a:t>0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sp>
                        <p:nvSpPr>
                          <p:cNvPr id="6195" name="Rectangle 6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875" y="3550"/>
                            <a:ext cx="48" cy="2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2400" b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</a:rPr>
                              <a:t>,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sp>
                        <p:nvSpPr>
                          <p:cNvPr id="6196" name="Rectangle 6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647" y="3550"/>
                            <a:ext cx="85" cy="2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</a:rPr>
                              <a:t>x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grpSp>
                        <p:nvGrpSpPr>
                          <p:cNvPr id="6197" name="Group 6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53" y="3446"/>
                            <a:ext cx="2708" cy="467"/>
                            <a:chOff x="853" y="3446"/>
                            <a:chExt cx="2708" cy="467"/>
                          </a:xfrm>
                        </p:grpSpPr>
                        <p:sp>
                          <p:nvSpPr>
                            <p:cNvPr id="6198" name="Rectangle 68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48" y="3531"/>
                              <a:ext cx="105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 dirty="0">
                                  <a:solidFill>
                                    <a:srgbClr val="000000"/>
                                  </a:solidFill>
                                  <a:latin typeface="Symbol" pitchFamily="18" charset="2"/>
                                </a:rPr>
                                <a:t>+</a:t>
                              </a:r>
                              <a:endParaRPr lang="en-US" sz="2400" b="0" dirty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199" name="Rectangle 69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6" y="3531"/>
                              <a:ext cx="95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Symbol" pitchFamily="18" charset="2"/>
                                </a:rPr>
                                <a:t>x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0" name="Rectangle 70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161" y="3550"/>
                              <a:ext cx="64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)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1" name="Rectangle 71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30" y="3550"/>
                              <a:ext cx="48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,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2" name="Rectangle 72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731" y="3550"/>
                              <a:ext cx="64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(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3" name="Rectangle 7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382" y="3550"/>
                              <a:ext cx="117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E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4" name="Rectangle 74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807" y="3550"/>
                              <a:ext cx="85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 i="1" dirty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x</a:t>
                              </a:r>
                              <a:endParaRPr lang="en-US" sz="2400" b="0" dirty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5" name="Rectangle 75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505" y="3538"/>
                              <a:ext cx="56" cy="13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1400" b="0" i="1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q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grpSp>
                          <p:nvGrpSpPr>
                            <p:cNvPr id="6206" name="Group 7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853" y="3446"/>
                              <a:ext cx="1862" cy="467"/>
                              <a:chOff x="853" y="3446"/>
                              <a:chExt cx="1862" cy="467"/>
                            </a:xfrm>
                          </p:grpSpPr>
                          <p:grpSp>
                            <p:nvGrpSpPr>
                              <p:cNvPr id="6207" name="Group 7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969" y="3446"/>
                                <a:ext cx="746" cy="467"/>
                                <a:chOff x="1969" y="3446"/>
                                <a:chExt cx="746" cy="467"/>
                              </a:xfrm>
                            </p:grpSpPr>
                            <p:sp>
                              <p:nvSpPr>
                                <p:cNvPr id="6215" name="Rectangle 78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106" y="3507"/>
                                  <a:ext cx="79" cy="346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3600" b="0">
                                      <a:solidFill>
                                        <a:srgbClr val="000000"/>
                                      </a:solidFill>
                                      <a:latin typeface="Symbol" pitchFamily="18" charset="2"/>
                                    </a:rPr>
                                    <a:t>ò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6" name="Rectangle 79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971" y="3683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2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7" name="Rectangle 80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969" y="3446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1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8" name="Rectangle 81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504" y="3550"/>
                                  <a:ext cx="139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H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9" name="Rectangle 82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213" y="3550"/>
                                  <a:ext cx="26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xdx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20" name="Rectangle 83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659" y="3538"/>
                                  <a:ext cx="56" cy="13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1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q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6208" name="Group 84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853" y="3446"/>
                                <a:ext cx="1097" cy="467"/>
                                <a:chOff x="853" y="3446"/>
                                <a:chExt cx="1097" cy="467"/>
                              </a:xfrm>
                            </p:grpSpPr>
                            <p:sp>
                              <p:nvSpPr>
                                <p:cNvPr id="6209" name="Rectangle 85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346" y="3531"/>
                                  <a:ext cx="604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Symbol" pitchFamily="18" charset="2"/>
                                    </a:rPr>
                                    <a:t>- </a:t>
                                  </a:r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J</a:t>
                                  </a:r>
                                  <a:r>
                                    <a:rPr lang="en-US" sz="2400" b="0" i="1" baseline="3000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G</a:t>
                                  </a:r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 = </a:t>
                                  </a:r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 </a:t>
                                  </a:r>
                                  <a:endParaRPr lang="en-US" sz="2400" b="0">
                                    <a:latin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0" name="Rectangle 86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073" y="3531"/>
                                  <a:ext cx="105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Symbol" pitchFamily="18" charset="2"/>
                                    </a:rPr>
                                    <a:t>=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1" name="Rectangle 87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25" y="3683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2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2" name="Rectangle 88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22" y="3446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1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3" name="Rectangle 89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853" y="3550"/>
                                  <a:ext cx="85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J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4" name="Rectangle 90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961" y="3538"/>
                                  <a:ext cx="56" cy="13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1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q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</p:grpSp>
                    <p:sp>
                      <p:nvSpPr>
                        <p:cNvPr id="6189" name="Line 9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211" y="3658"/>
                          <a:ext cx="10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190" name="Rectangle 9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4" y="3419"/>
                          <a:ext cx="107" cy="38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r>
                            <a:rPr lang="en-US" sz="4000" b="0">
                              <a:solidFill>
                                <a:srgbClr val="000000"/>
                              </a:solidFill>
                              <a:latin typeface="Symbol" pitchFamily="18" charset="2"/>
                            </a:rPr>
                            <a:t>[</a:t>
                          </a:r>
                          <a:endParaRPr lang="en-US" sz="2400" b="0">
                            <a:latin typeface="Symbol" pitchFamily="18" charset="2"/>
                          </a:endParaRPr>
                        </a:p>
                      </p:txBody>
                    </p:sp>
                    <p:sp>
                      <p:nvSpPr>
                        <p:cNvPr id="6191" name="Rectangle 9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16" y="3421"/>
                          <a:ext cx="56" cy="13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r>
                            <a:rPr lang="en-US" sz="1400" b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1</a:t>
                          </a:r>
                          <a:endParaRPr lang="en-US" sz="2400" b="0">
                            <a:latin typeface="Symbol" pitchFamily="18" charset="2"/>
                          </a:endParaRPr>
                        </a:p>
                      </p:txBody>
                    </p:sp>
                    <p:sp>
                      <p:nvSpPr>
                        <p:cNvPr id="6192" name="Rectangle 9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46" y="3794"/>
                          <a:ext cx="56" cy="13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r>
                            <a:rPr lang="en-US" sz="1400" b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1</a:t>
                          </a:r>
                          <a:endParaRPr lang="en-US" sz="2400" b="0">
                            <a:latin typeface="Symbol" pitchFamily="18" charset="2"/>
                          </a:endParaRPr>
                        </a:p>
                      </p:txBody>
                    </p:sp>
                  </p:grpSp>
                  <p:sp>
                    <p:nvSpPr>
                      <p:cNvPr id="6187" name="Line 9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59" y="3658"/>
                        <a:ext cx="106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6183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98" y="3785"/>
                      <a:ext cx="61" cy="13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en-US" sz="1400" b="0">
                          <a:solidFill>
                            <a:srgbClr val="000000"/>
                          </a:solidFill>
                          <a:latin typeface="Symbol" pitchFamily="18" charset="2"/>
                        </a:rPr>
                        <a:t>-</a:t>
                      </a:r>
                      <a:endParaRPr lang="en-US" sz="2400" b="0"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6184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05" y="3550"/>
                      <a:ext cx="64" cy="23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itchFamily="18" charset="0"/>
                        </a:rPr>
                        <a:t>)</a:t>
                      </a:r>
                      <a:endParaRPr lang="en-US" sz="2400" b="0"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6185" name="Rectangle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74" y="3550"/>
                      <a:ext cx="96" cy="23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itchFamily="18" charset="0"/>
                        </a:rPr>
                        <a:t>0</a:t>
                      </a:r>
                      <a:endParaRPr lang="en-US" sz="2400" b="0">
                        <a:latin typeface="Symbol" pitchFamily="18" charset="2"/>
                      </a:endParaRPr>
                    </a:p>
                  </p:txBody>
                </p:sp>
              </p:grpSp>
            </p:grpSp>
            <p:sp>
              <p:nvSpPr>
                <p:cNvPr id="6179" name="Rectangle 99"/>
                <p:cNvSpPr>
                  <a:spLocks noChangeArrowheads="1"/>
                </p:cNvSpPr>
                <p:nvPr/>
              </p:nvSpPr>
              <p:spPr bwMode="auto">
                <a:xfrm>
                  <a:off x="3728" y="3550"/>
                  <a:ext cx="48" cy="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400" b="0">
                      <a:solidFill>
                        <a:srgbClr val="000000"/>
                      </a:solidFill>
                      <a:latin typeface="Times New Roman" pitchFamily="18" charset="0"/>
                    </a:rPr>
                    <a:t>,</a:t>
                  </a:r>
                  <a:endParaRPr lang="en-US" sz="2400" b="0">
                    <a:latin typeface="Symbol" pitchFamily="18" charset="2"/>
                  </a:endParaRPr>
                </a:p>
              </p:txBody>
            </p:sp>
          </p:grpSp>
          <p:sp>
            <p:nvSpPr>
              <p:cNvPr id="6177" name="Rectangle 100"/>
              <p:cNvSpPr>
                <a:spLocks noChangeArrowheads="1"/>
              </p:cNvSpPr>
              <p:nvPr/>
            </p:nvSpPr>
            <p:spPr bwMode="auto">
              <a:xfrm>
                <a:off x="2883" y="3550"/>
                <a:ext cx="48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endParaRPr lang="en-US" sz="2400" b="0">
                  <a:latin typeface="Symbol" pitchFamily="18" charset="2"/>
                </a:endParaRPr>
              </a:p>
            </p:txBody>
          </p:sp>
        </p:grpSp>
        <p:sp>
          <p:nvSpPr>
            <p:cNvPr id="6175" name="Rectangle 101"/>
            <p:cNvSpPr>
              <a:spLocks noChangeArrowheads="1"/>
            </p:cNvSpPr>
            <p:nvPr/>
          </p:nvSpPr>
          <p:spPr bwMode="auto">
            <a:xfrm>
              <a:off x="3576" y="3550"/>
              <a:ext cx="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sz="2400" b="0">
                <a:latin typeface="Symbol" pitchFamily="18" charset="2"/>
              </a:endParaRPr>
            </a:p>
          </p:txBody>
        </p:sp>
      </p:grpSp>
      <p:sp>
        <p:nvSpPr>
          <p:cNvPr id="6161" name="Rectangle 102"/>
          <p:cNvSpPr>
            <a:spLocks noChangeArrowheads="1"/>
          </p:cNvSpPr>
          <p:nvPr/>
        </p:nvSpPr>
        <p:spPr bwMode="auto">
          <a:xfrm>
            <a:off x="191154" y="5143670"/>
            <a:ext cx="4557712" cy="3048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Quark angular momentum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Times New Roman" pitchFamily="18" charset="0"/>
              </a:rPr>
              <a:t>Ji’s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 sum rule)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6162" name="Text Box 103"/>
          <p:cNvSpPr txBox="1">
            <a:spLocks noChangeArrowheads="1"/>
          </p:cNvSpPr>
          <p:nvPr/>
        </p:nvSpPr>
        <p:spPr bwMode="auto">
          <a:xfrm>
            <a:off x="3301906" y="6194782"/>
            <a:ext cx="22939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X. Ji, Phy.Rev.Lett.78,610(1997)  </a:t>
            </a:r>
          </a:p>
        </p:txBody>
      </p:sp>
      <p:sp>
        <p:nvSpPr>
          <p:cNvPr id="6163" name="Text Box 104"/>
          <p:cNvSpPr txBox="1">
            <a:spLocks noChangeArrowheads="1"/>
          </p:cNvSpPr>
          <p:nvPr/>
        </p:nvSpPr>
        <p:spPr bwMode="auto">
          <a:xfrm>
            <a:off x="5317564" y="2576223"/>
            <a:ext cx="3839883" cy="3046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</a:rPr>
              <a:t> 4 GPDs for each quark flavor</a:t>
            </a:r>
          </a:p>
          <a:p>
            <a:pPr marL="174625" indent="-174625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</a:rPr>
              <a:t> two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conserving nucleon spin,       </a:t>
            </a:r>
            <a:r>
              <a:rPr lang="en-US" dirty="0" smtClean="0">
                <a:latin typeface="Times New Roman" pitchFamily="18" charset="0"/>
              </a:rPr>
              <a:t>two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flipping nucleon spin:</a:t>
            </a:r>
          </a:p>
          <a:p>
            <a:pPr marL="538163" lvl="1" indent="-174625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</a:rPr>
              <a:t> Vector</a:t>
            </a:r>
            <a:r>
              <a:rPr lang="en-US" dirty="0">
                <a:latin typeface="Times New Roman" pitchFamily="18" charset="0"/>
              </a:rPr>
              <a:t>: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H (x,</a:t>
            </a:r>
            <a:r>
              <a:rPr lang="el-GR" dirty="0">
                <a:solidFill>
                  <a:srgbClr val="0000FF"/>
                </a:solidFill>
                <a:latin typeface="Times New Roman" pitchFamily="18" charset="0"/>
              </a:rPr>
              <a:t>ξ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,t)</a:t>
            </a:r>
          </a:p>
          <a:p>
            <a:pPr marL="538163" lvl="1" indent="-174625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</a:rPr>
              <a:t> Tensor</a:t>
            </a:r>
            <a:r>
              <a:rPr lang="en-US" dirty="0">
                <a:latin typeface="Times New Roman" pitchFamily="18" charset="0"/>
              </a:rPr>
              <a:t>: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E (x,</a:t>
            </a:r>
            <a:r>
              <a:rPr lang="el-GR" dirty="0">
                <a:solidFill>
                  <a:srgbClr val="FF0000"/>
                </a:solidFill>
                <a:latin typeface="Times New Roman" pitchFamily="18" charset="0"/>
              </a:rPr>
              <a:t>ξ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,t)</a:t>
            </a:r>
          </a:p>
          <a:p>
            <a:pPr marL="538163" lvl="1" indent="-174625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</a:rPr>
              <a:t> Axial-Vector:</a:t>
            </a:r>
            <a:r>
              <a:rPr lang="en-US" b="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H (x,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</a:rPr>
              <a:t>ξ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,t)</a:t>
            </a:r>
          </a:p>
          <a:p>
            <a:pPr marL="538163" lvl="1" indent="-174625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Pseudoscalar</a:t>
            </a:r>
            <a:r>
              <a:rPr lang="en-US" dirty="0" smtClean="0">
                <a:latin typeface="Times New Roman" pitchFamily="18" charset="0"/>
              </a:rPr>
              <a:t>:</a:t>
            </a:r>
            <a:r>
              <a:rPr lang="en-US" b="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E (x,</a:t>
            </a:r>
            <a:r>
              <a:rPr lang="el-GR" dirty="0" smtClean="0">
                <a:solidFill>
                  <a:srgbClr val="FF0000"/>
                </a:solidFill>
                <a:latin typeface="Times New Roman" pitchFamily="18" charset="0"/>
              </a:rPr>
              <a:t>ξ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,t)</a:t>
            </a:r>
          </a:p>
          <a:p>
            <a:pPr marL="174625" indent="-174625">
              <a:spcBef>
                <a:spcPts val="600"/>
              </a:spcBef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</a:rPr>
              <a:t> Connected to elastic form factors and ordinary PDFs</a:t>
            </a:r>
          </a:p>
        </p:txBody>
      </p:sp>
      <p:grpSp>
        <p:nvGrpSpPr>
          <p:cNvPr id="126" name="Groupe 125"/>
          <p:cNvGrpSpPr/>
          <p:nvPr/>
        </p:nvGrpSpPr>
        <p:grpSpPr>
          <a:xfrm>
            <a:off x="5028192" y="938312"/>
            <a:ext cx="3457575" cy="1316302"/>
            <a:chOff x="5108875" y="1503086"/>
            <a:chExt cx="3457575" cy="1316302"/>
          </a:xfrm>
        </p:grpSpPr>
        <p:sp>
          <p:nvSpPr>
            <p:cNvPr id="121" name="Text Box 78"/>
            <p:cNvSpPr txBox="1">
              <a:spLocks noChangeArrowheads="1"/>
            </p:cNvSpPr>
            <p:nvPr/>
          </p:nvSpPr>
          <p:spPr bwMode="auto">
            <a:xfrm>
              <a:off x="5108875" y="1657338"/>
              <a:ext cx="3457575" cy="1162050"/>
            </a:xfrm>
            <a:prstGeom prst="rect">
              <a:avLst/>
            </a:prstGeom>
            <a:solidFill>
              <a:srgbClr val="FFFF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buClr>
                  <a:srgbClr val="000000"/>
                </a:buClr>
              </a:pPr>
              <a:r>
                <a:rPr lang="fr-FR" dirty="0" err="1" smtClean="0">
                  <a:solidFill>
                    <a:srgbClr val="000000"/>
                  </a:solidFill>
                  <a:latin typeface="Times New Roman" pitchFamily="18" charset="0"/>
                </a:rPr>
                <a:t>GPDs</a:t>
              </a:r>
              <a:r>
                <a:rPr lang="fr-FR" dirty="0" smtClean="0">
                  <a:solidFill>
                    <a:srgbClr val="000000"/>
                  </a:solidFill>
                  <a:latin typeface="Times New Roman" pitchFamily="18" charset="0"/>
                </a:rPr>
                <a:t>: H, E, H, E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Fully correlated quark and spin distributions in both coordinate and momentum space</a:t>
              </a:r>
              <a:endParaRPr lang="fr-FR" dirty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7172512" y="150308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fr-FR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5" name="ZoneTexte 124"/>
            <p:cNvSpPr txBox="1"/>
            <p:nvPr/>
          </p:nvSpPr>
          <p:spPr>
            <a:xfrm>
              <a:off x="7451912" y="150308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fr-FR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2" name="ZoneTexte 121"/>
          <p:cNvSpPr txBox="1"/>
          <p:nvPr/>
        </p:nvSpPr>
        <p:spPr>
          <a:xfrm>
            <a:off x="7327075" y="446512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7289476" y="41188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endParaRPr lang="fr-F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34"/>
          <p:cNvGrpSpPr>
            <a:grpSpLocks/>
          </p:cNvGrpSpPr>
          <p:nvPr/>
        </p:nvGrpSpPr>
        <p:grpSpPr bwMode="auto">
          <a:xfrm>
            <a:off x="1122591" y="3117273"/>
            <a:ext cx="7287118" cy="4017822"/>
            <a:chOff x="-2771" y="148"/>
            <a:chExt cx="6723" cy="3626"/>
          </a:xfrm>
        </p:grpSpPr>
        <p:pic>
          <p:nvPicPr>
            <p:cNvPr id="79" name="Picture 4" descr="spdd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2771" y="148"/>
              <a:ext cx="5626" cy="3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0" name="Group 32"/>
            <p:cNvGrpSpPr>
              <a:grpSpLocks/>
            </p:cNvGrpSpPr>
            <p:nvPr/>
          </p:nvGrpSpPr>
          <p:grpSpPr bwMode="auto">
            <a:xfrm>
              <a:off x="-1927" y="340"/>
              <a:ext cx="5879" cy="2729"/>
              <a:chOff x="-1927" y="340"/>
              <a:chExt cx="5879" cy="2729"/>
            </a:xfrm>
          </p:grpSpPr>
          <p:sp>
            <p:nvSpPr>
              <p:cNvPr id="90" name="Line 10"/>
              <p:cNvSpPr>
                <a:spLocks noChangeShapeType="1"/>
              </p:cNvSpPr>
              <p:nvPr/>
            </p:nvSpPr>
            <p:spPr bwMode="auto">
              <a:xfrm flipH="1" flipV="1">
                <a:off x="3760" y="2544"/>
                <a:ext cx="192" cy="52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fr-FR"/>
              </a:p>
            </p:txBody>
          </p:sp>
          <p:sp>
            <p:nvSpPr>
              <p:cNvPr id="94" name="Freeform 7"/>
              <p:cNvSpPr>
                <a:spLocks/>
              </p:cNvSpPr>
              <p:nvPr/>
            </p:nvSpPr>
            <p:spPr bwMode="auto">
              <a:xfrm>
                <a:off x="-1303" y="1772"/>
                <a:ext cx="3552" cy="488"/>
              </a:xfrm>
              <a:custGeom>
                <a:avLst/>
                <a:gdLst/>
                <a:ahLst/>
                <a:cxnLst>
                  <a:cxn ang="0">
                    <a:pos x="0" y="104"/>
                  </a:cxn>
                  <a:cxn ang="0">
                    <a:pos x="336" y="152"/>
                  </a:cxn>
                  <a:cxn ang="0">
                    <a:pos x="480" y="152"/>
                  </a:cxn>
                  <a:cxn ang="0">
                    <a:pos x="624" y="56"/>
                  </a:cxn>
                  <a:cxn ang="0">
                    <a:pos x="720" y="8"/>
                  </a:cxn>
                  <a:cxn ang="0">
                    <a:pos x="768" y="104"/>
                  </a:cxn>
                  <a:cxn ang="0">
                    <a:pos x="816" y="152"/>
                  </a:cxn>
                  <a:cxn ang="0">
                    <a:pos x="1152" y="104"/>
                  </a:cxn>
                  <a:cxn ang="0">
                    <a:pos x="1488" y="152"/>
                  </a:cxn>
                  <a:cxn ang="0">
                    <a:pos x="1968" y="200"/>
                  </a:cxn>
                  <a:cxn ang="0">
                    <a:pos x="2448" y="296"/>
                  </a:cxn>
                  <a:cxn ang="0">
                    <a:pos x="2544" y="296"/>
                  </a:cxn>
                  <a:cxn ang="0">
                    <a:pos x="2736" y="344"/>
                  </a:cxn>
                  <a:cxn ang="0">
                    <a:pos x="2832" y="440"/>
                  </a:cxn>
                  <a:cxn ang="0">
                    <a:pos x="2832" y="488"/>
                  </a:cxn>
                  <a:cxn ang="0">
                    <a:pos x="2832" y="440"/>
                  </a:cxn>
                  <a:cxn ang="0">
                    <a:pos x="3024" y="392"/>
                  </a:cxn>
                  <a:cxn ang="0">
                    <a:pos x="3408" y="440"/>
                  </a:cxn>
                  <a:cxn ang="0">
                    <a:pos x="3552" y="488"/>
                  </a:cxn>
                </a:cxnLst>
                <a:rect l="0" t="0" r="r" b="b"/>
                <a:pathLst>
                  <a:path w="3552" h="488">
                    <a:moveTo>
                      <a:pt x="0" y="104"/>
                    </a:moveTo>
                    <a:cubicBezTo>
                      <a:pt x="128" y="124"/>
                      <a:pt x="256" y="144"/>
                      <a:pt x="336" y="152"/>
                    </a:cubicBezTo>
                    <a:cubicBezTo>
                      <a:pt x="416" y="160"/>
                      <a:pt x="432" y="168"/>
                      <a:pt x="480" y="152"/>
                    </a:cubicBezTo>
                    <a:cubicBezTo>
                      <a:pt x="528" y="136"/>
                      <a:pt x="584" y="80"/>
                      <a:pt x="624" y="56"/>
                    </a:cubicBezTo>
                    <a:cubicBezTo>
                      <a:pt x="664" y="32"/>
                      <a:pt x="696" y="0"/>
                      <a:pt x="720" y="8"/>
                    </a:cubicBezTo>
                    <a:cubicBezTo>
                      <a:pt x="744" y="16"/>
                      <a:pt x="752" y="80"/>
                      <a:pt x="768" y="104"/>
                    </a:cubicBezTo>
                    <a:cubicBezTo>
                      <a:pt x="784" y="128"/>
                      <a:pt x="752" y="152"/>
                      <a:pt x="816" y="152"/>
                    </a:cubicBezTo>
                    <a:cubicBezTo>
                      <a:pt x="880" y="152"/>
                      <a:pt x="1040" y="104"/>
                      <a:pt x="1152" y="104"/>
                    </a:cubicBezTo>
                    <a:cubicBezTo>
                      <a:pt x="1264" y="104"/>
                      <a:pt x="1352" y="136"/>
                      <a:pt x="1488" y="152"/>
                    </a:cubicBezTo>
                    <a:cubicBezTo>
                      <a:pt x="1624" y="168"/>
                      <a:pt x="1808" y="176"/>
                      <a:pt x="1968" y="200"/>
                    </a:cubicBezTo>
                    <a:cubicBezTo>
                      <a:pt x="2128" y="224"/>
                      <a:pt x="2352" y="280"/>
                      <a:pt x="2448" y="296"/>
                    </a:cubicBezTo>
                    <a:cubicBezTo>
                      <a:pt x="2544" y="312"/>
                      <a:pt x="2496" y="288"/>
                      <a:pt x="2544" y="296"/>
                    </a:cubicBezTo>
                    <a:cubicBezTo>
                      <a:pt x="2592" y="304"/>
                      <a:pt x="2688" y="320"/>
                      <a:pt x="2736" y="344"/>
                    </a:cubicBezTo>
                    <a:cubicBezTo>
                      <a:pt x="2784" y="368"/>
                      <a:pt x="2816" y="416"/>
                      <a:pt x="2832" y="440"/>
                    </a:cubicBezTo>
                    <a:cubicBezTo>
                      <a:pt x="2848" y="464"/>
                      <a:pt x="2832" y="488"/>
                      <a:pt x="2832" y="488"/>
                    </a:cubicBezTo>
                    <a:cubicBezTo>
                      <a:pt x="2832" y="488"/>
                      <a:pt x="2800" y="456"/>
                      <a:pt x="2832" y="440"/>
                    </a:cubicBezTo>
                    <a:cubicBezTo>
                      <a:pt x="2864" y="424"/>
                      <a:pt x="2928" y="392"/>
                      <a:pt x="3024" y="392"/>
                    </a:cubicBezTo>
                    <a:cubicBezTo>
                      <a:pt x="3120" y="392"/>
                      <a:pt x="3320" y="424"/>
                      <a:pt x="3408" y="440"/>
                    </a:cubicBezTo>
                    <a:cubicBezTo>
                      <a:pt x="3496" y="456"/>
                      <a:pt x="3524" y="472"/>
                      <a:pt x="3552" y="488"/>
                    </a:cubicBezTo>
                  </a:path>
                </a:pathLst>
              </a:custGeom>
              <a:noFill/>
              <a:ln w="76200" cap="flat" cmpd="sng">
                <a:solidFill>
                  <a:srgbClr val="FF3399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5" name="Freeform 8"/>
              <p:cNvSpPr>
                <a:spLocks/>
              </p:cNvSpPr>
              <p:nvPr/>
            </p:nvSpPr>
            <p:spPr bwMode="auto">
              <a:xfrm>
                <a:off x="-1927" y="340"/>
                <a:ext cx="2736" cy="2256"/>
              </a:xfrm>
              <a:custGeom>
                <a:avLst/>
                <a:gdLst/>
                <a:ahLst/>
                <a:cxnLst>
                  <a:cxn ang="0">
                    <a:pos x="2736" y="0"/>
                  </a:cxn>
                  <a:cxn ang="0">
                    <a:pos x="2544" y="432"/>
                  </a:cxn>
                  <a:cxn ang="0">
                    <a:pos x="2112" y="864"/>
                  </a:cxn>
                  <a:cxn ang="0">
                    <a:pos x="1728" y="1200"/>
                  </a:cxn>
                  <a:cxn ang="0">
                    <a:pos x="1200" y="1536"/>
                  </a:cxn>
                  <a:cxn ang="0">
                    <a:pos x="720" y="1872"/>
                  </a:cxn>
                  <a:cxn ang="0">
                    <a:pos x="240" y="2112"/>
                  </a:cxn>
                  <a:cxn ang="0">
                    <a:pos x="0" y="2256"/>
                  </a:cxn>
                </a:cxnLst>
                <a:rect l="0" t="0" r="r" b="b"/>
                <a:pathLst>
                  <a:path w="2736" h="2256">
                    <a:moveTo>
                      <a:pt x="2736" y="0"/>
                    </a:moveTo>
                    <a:cubicBezTo>
                      <a:pt x="2692" y="144"/>
                      <a:pt x="2648" y="288"/>
                      <a:pt x="2544" y="432"/>
                    </a:cubicBezTo>
                    <a:cubicBezTo>
                      <a:pt x="2440" y="576"/>
                      <a:pt x="2248" y="736"/>
                      <a:pt x="2112" y="864"/>
                    </a:cubicBezTo>
                    <a:cubicBezTo>
                      <a:pt x="1976" y="992"/>
                      <a:pt x="1880" y="1088"/>
                      <a:pt x="1728" y="1200"/>
                    </a:cubicBezTo>
                    <a:cubicBezTo>
                      <a:pt x="1576" y="1312"/>
                      <a:pt x="1368" y="1424"/>
                      <a:pt x="1200" y="1536"/>
                    </a:cubicBezTo>
                    <a:cubicBezTo>
                      <a:pt x="1032" y="1648"/>
                      <a:pt x="880" y="1776"/>
                      <a:pt x="720" y="1872"/>
                    </a:cubicBezTo>
                    <a:cubicBezTo>
                      <a:pt x="560" y="1968"/>
                      <a:pt x="360" y="2048"/>
                      <a:pt x="240" y="2112"/>
                    </a:cubicBezTo>
                    <a:cubicBezTo>
                      <a:pt x="120" y="2176"/>
                      <a:pt x="60" y="2216"/>
                      <a:pt x="0" y="2256"/>
                    </a:cubicBezTo>
                  </a:path>
                </a:pathLst>
              </a:custGeom>
              <a:noFill/>
              <a:ln w="76200" cap="flat" cmpd="sng">
                <a:solidFill>
                  <a:srgbClr val="FFFF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01675" y="0"/>
            <a:ext cx="807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Accessing 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GPDs 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through DVCS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57" name="Picture 84" descr="diagb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735" y="733281"/>
            <a:ext cx="4900557" cy="1275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3489" name="Object 1"/>
          <p:cNvGraphicFramePr>
            <a:graphicFrameLocks noChangeAspect="1"/>
          </p:cNvGraphicFramePr>
          <p:nvPr/>
        </p:nvGraphicFramePr>
        <p:xfrm>
          <a:off x="515366" y="2414588"/>
          <a:ext cx="7994650" cy="777875"/>
        </p:xfrm>
        <a:graphic>
          <a:graphicData uri="http://schemas.openxmlformats.org/presentationml/2006/ole">
            <p:oleObj spid="_x0000_s63489" name="Équation" r:id="rId6" imgW="4825800" imgH="469800" progId="Equation.3">
              <p:embed/>
            </p:oleObj>
          </a:graphicData>
        </a:graphic>
      </p:graphicFrame>
      <p:sp>
        <p:nvSpPr>
          <p:cNvPr id="59" name="Text Box 41"/>
          <p:cNvSpPr txBox="1">
            <a:spLocks noChangeArrowheads="1"/>
          </p:cNvSpPr>
          <p:nvPr/>
        </p:nvSpPr>
        <p:spPr bwMode="auto">
          <a:xfrm>
            <a:off x="4959929" y="1215594"/>
            <a:ext cx="4419600" cy="41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100" b="0" dirty="0">
                <a:latin typeface="Symbol" pitchFamily="18" charset="2"/>
              </a:rPr>
              <a:t></a:t>
            </a:r>
            <a:r>
              <a:rPr lang="fr-FR" sz="2100" b="0" dirty="0">
                <a:latin typeface="Symbol" pitchFamily="18" charset="2"/>
              </a:rPr>
              <a:t>s</a:t>
            </a:r>
            <a:r>
              <a:rPr lang="en-US" sz="2100" b="0" dirty="0">
                <a:latin typeface="Symbol" pitchFamily="18" charset="2"/>
              </a:rPr>
              <a:t> = </a:t>
            </a:r>
            <a:r>
              <a:rPr lang="fr-FR" sz="2100" b="0" dirty="0">
                <a:latin typeface="Symbol" pitchFamily="18" charset="2"/>
                <a:cs typeface="Tahoma" pitchFamily="34" charset="0"/>
              </a:rPr>
              <a:t>s</a:t>
            </a:r>
            <a:r>
              <a:rPr lang="en-US" sz="2100" b="0" baseline="30000" dirty="0">
                <a:latin typeface="Symbol" pitchFamily="18" charset="2"/>
                <a:cs typeface="Tahoma" pitchFamily="34" charset="0"/>
              </a:rPr>
              <a:t>+</a:t>
            </a:r>
            <a:r>
              <a:rPr lang="en-US" sz="2100" b="0" dirty="0">
                <a:latin typeface="Symbol" pitchFamily="18" charset="2"/>
                <a:cs typeface="Tahoma" pitchFamily="34" charset="0"/>
              </a:rPr>
              <a:t> - </a:t>
            </a:r>
            <a:r>
              <a:rPr lang="fr-FR" sz="2100" b="0" dirty="0">
                <a:latin typeface="Symbol" pitchFamily="18" charset="2"/>
                <a:cs typeface="Tahoma" pitchFamily="34" charset="0"/>
              </a:rPr>
              <a:t>s</a:t>
            </a:r>
            <a:r>
              <a:rPr lang="en-US" sz="2100" b="0" dirty="0">
                <a:latin typeface="Symbol" pitchFamily="18" charset="2"/>
                <a:cs typeface="Tahoma" pitchFamily="34" charset="0"/>
              </a:rPr>
              <a:t> </a:t>
            </a:r>
            <a:r>
              <a:rPr lang="en-US" sz="2100" b="0" baseline="30000" dirty="0">
                <a:latin typeface="Symbol" pitchFamily="18" charset="2"/>
                <a:cs typeface="Tahoma" pitchFamily="34" charset="0"/>
              </a:rPr>
              <a:t>- </a:t>
            </a:r>
            <a:r>
              <a:rPr lang="en-US" sz="2100" b="0" dirty="0">
                <a:solidFill>
                  <a:sysClr val="windowText" lastClr="000000"/>
                </a:solidFill>
                <a:latin typeface="Symbol" pitchFamily="18" charset="2"/>
                <a:cs typeface="Tahoma" pitchFamily="34" charset="0"/>
                <a:sym typeface="Symbol" pitchFamily="18" charset="2"/>
              </a:rPr>
              <a:t></a:t>
            </a:r>
            <a:r>
              <a:rPr lang="en-US" sz="2100" b="0" dirty="0">
                <a:solidFill>
                  <a:sysClr val="windowText" lastClr="000000"/>
                </a:solidFill>
                <a:latin typeface="Tahoma" pitchFamily="34" charset="0"/>
                <a:cs typeface="Tahoma" pitchFamily="34" charset="0"/>
                <a:sym typeface="Symbol" pitchFamily="18" charset="2"/>
              </a:rPr>
              <a:t> </a:t>
            </a:r>
            <a:r>
              <a:rPr lang="en-US" sz="2100" b="0" dirty="0">
                <a:solidFill>
                  <a:sysClr val="windowText" lastClr="000000"/>
                </a:solidFill>
                <a:latin typeface="Times New Roman" pitchFamily="18" charset="0"/>
                <a:cs typeface="Tahoma" pitchFamily="34" charset="0"/>
                <a:sym typeface="Symbol" pitchFamily="18" charset="2"/>
              </a:rPr>
              <a:t>I(</a:t>
            </a:r>
            <a:r>
              <a:rPr lang="en-US" sz="2000" b="0" dirty="0">
                <a:solidFill>
                  <a:sysClr val="windowText" lastClr="000000"/>
                </a:solidFill>
                <a:latin typeface="Times New Roman" pitchFamily="18" charset="0"/>
                <a:cs typeface="Tahoma" pitchFamily="34" charset="0"/>
                <a:sym typeface="Symbol" pitchFamily="18" charset="2"/>
              </a:rPr>
              <a:t>DVCS·BH</a:t>
            </a:r>
            <a:r>
              <a:rPr lang="en-US" sz="2100" b="0" dirty="0">
                <a:solidFill>
                  <a:sysClr val="windowText" lastClr="000000"/>
                </a:solidFill>
                <a:latin typeface="Times New Roman" pitchFamily="18" charset="0"/>
                <a:cs typeface="Tahoma" pitchFamily="34" charset="0"/>
                <a:sym typeface="Symbol" pitchFamily="18" charset="2"/>
              </a:rPr>
              <a:t>)</a:t>
            </a:r>
          </a:p>
        </p:txBody>
      </p:sp>
      <p:sp>
        <p:nvSpPr>
          <p:cNvPr id="69" name="Text Box 9"/>
          <p:cNvSpPr txBox="1">
            <a:spLocks noChangeArrowheads="1"/>
          </p:cNvSpPr>
          <p:nvPr/>
        </p:nvSpPr>
        <p:spPr bwMode="auto">
          <a:xfrm>
            <a:off x="5862205" y="736169"/>
            <a:ext cx="2346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0" dirty="0" smtClean="0">
                <a:solidFill>
                  <a:sysClr val="windowText" lastClr="000000"/>
                </a:solidFill>
                <a:latin typeface="Symbol" pitchFamily="18" charset="2"/>
              </a:rPr>
              <a:t>s</a:t>
            </a:r>
            <a:r>
              <a:rPr lang="en-US" sz="2400" b="0" dirty="0" smtClean="0">
                <a:solidFill>
                  <a:sysClr val="windowText" lastClr="000000"/>
                </a:solidFill>
                <a:latin typeface="Times New Roman" pitchFamily="18" charset="0"/>
              </a:rPr>
              <a:t>~ </a:t>
            </a:r>
            <a:r>
              <a:rPr lang="en-US" sz="2400" b="0" dirty="0">
                <a:solidFill>
                  <a:sysClr val="windowText" lastClr="000000"/>
                </a:solidFill>
                <a:latin typeface="Times New Roman" pitchFamily="18" charset="0"/>
              </a:rPr>
              <a:t>|T</a:t>
            </a:r>
            <a:r>
              <a:rPr lang="en-US" sz="2400" b="0" baseline="30000" dirty="0">
                <a:solidFill>
                  <a:sysClr val="windowText" lastClr="000000"/>
                </a:solidFill>
                <a:latin typeface="Times New Roman" pitchFamily="18" charset="0"/>
              </a:rPr>
              <a:t>DVCS</a:t>
            </a:r>
            <a:r>
              <a:rPr lang="en-US" sz="2400" b="0" dirty="0">
                <a:solidFill>
                  <a:sysClr val="windowText" lastClr="000000"/>
                </a:solidFill>
                <a:latin typeface="Times New Roman" pitchFamily="18" charset="0"/>
              </a:rPr>
              <a:t> </a:t>
            </a:r>
            <a:r>
              <a:rPr lang="en-US" sz="2400" b="0" dirty="0" smtClean="0">
                <a:solidFill>
                  <a:sysClr val="windowText" lastClr="000000"/>
                </a:solidFill>
                <a:latin typeface="Times New Roman" pitchFamily="18" charset="0"/>
              </a:rPr>
              <a:t>+T</a:t>
            </a:r>
            <a:r>
              <a:rPr lang="en-US" sz="2400" b="0" baseline="30000" dirty="0" smtClean="0">
                <a:solidFill>
                  <a:sysClr val="windowText" lastClr="000000"/>
                </a:solidFill>
                <a:latin typeface="Times New Roman" pitchFamily="18" charset="0"/>
              </a:rPr>
              <a:t>BH</a:t>
            </a:r>
            <a:r>
              <a:rPr lang="en-US" sz="2400" b="0" dirty="0" smtClean="0">
                <a:solidFill>
                  <a:sysClr val="windowText" lastClr="000000"/>
                </a:solidFill>
                <a:latin typeface="Times New Roman" pitchFamily="18" charset="0"/>
              </a:rPr>
              <a:t>|</a:t>
            </a:r>
            <a:r>
              <a:rPr lang="en-US" sz="2400" b="0" baseline="30000" dirty="0" smtClean="0">
                <a:solidFill>
                  <a:sysClr val="windowText" lastClr="000000"/>
                </a:solidFill>
                <a:latin typeface="Times New Roman" pitchFamily="18" charset="0"/>
              </a:rPr>
              <a:t>2</a:t>
            </a:r>
            <a:endParaRPr lang="en-US" sz="2400" b="0" baseline="30000" dirty="0">
              <a:solidFill>
                <a:sysClr val="windowText" lastClr="000000"/>
              </a:solidFill>
              <a:latin typeface="Times New Roman" pitchFamily="18" charset="0"/>
            </a:endParaRPr>
          </a:p>
        </p:txBody>
      </p:sp>
      <p:grpSp>
        <p:nvGrpSpPr>
          <p:cNvPr id="70" name="Group 58"/>
          <p:cNvGrpSpPr>
            <a:grpSpLocks/>
          </p:cNvGrpSpPr>
          <p:nvPr/>
        </p:nvGrpSpPr>
        <p:grpSpPr bwMode="auto">
          <a:xfrm>
            <a:off x="5251450" y="1640372"/>
            <a:ext cx="3756025" cy="820738"/>
            <a:chOff x="340" y="3549"/>
            <a:chExt cx="2366" cy="517"/>
          </a:xfrm>
        </p:grpSpPr>
        <p:sp>
          <p:nvSpPr>
            <p:cNvPr id="71" name="Text Box 49"/>
            <p:cNvSpPr txBox="1">
              <a:spLocks noChangeArrowheads="1"/>
            </p:cNvSpPr>
            <p:nvPr/>
          </p:nvSpPr>
          <p:spPr bwMode="auto">
            <a:xfrm>
              <a:off x="1410" y="3549"/>
              <a:ext cx="1023" cy="4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100" b="0" dirty="0">
                  <a:solidFill>
                    <a:sysClr val="windowText" lastClr="000000"/>
                  </a:solidFill>
                  <a:latin typeface="Times New Roman" pitchFamily="18" charset="0"/>
                  <a:sym typeface="Symbol" pitchFamily="18" charset="2"/>
                </a:rPr>
                <a:t>I</a:t>
              </a:r>
              <a:r>
                <a:rPr lang="en-US" sz="2100" b="0" dirty="0">
                  <a:solidFill>
                    <a:sysClr val="windowText" lastClr="000000"/>
                  </a:solidFill>
                  <a:latin typeface="Times New Roman" pitchFamily="18" charset="0"/>
                  <a:cs typeface="Tahoma" pitchFamily="34" charset="0"/>
                  <a:sym typeface="Symbol" pitchFamily="18" charset="2"/>
                </a:rPr>
                <a:t>(</a:t>
              </a:r>
              <a:r>
                <a:rPr lang="en-US" sz="2000" b="0" dirty="0">
                  <a:solidFill>
                    <a:sysClr val="windowText" lastClr="000000"/>
                  </a:solidFill>
                  <a:latin typeface="Times New Roman" pitchFamily="18" charset="0"/>
                  <a:cs typeface="Tahoma" pitchFamily="34" charset="0"/>
                  <a:sym typeface="Symbol" pitchFamily="18" charset="2"/>
                </a:rPr>
                <a:t>DVCS·BH</a:t>
              </a:r>
              <a:r>
                <a:rPr lang="en-US" sz="2100" b="0" dirty="0">
                  <a:solidFill>
                    <a:sysClr val="windowText" lastClr="000000"/>
                  </a:solidFill>
                  <a:latin typeface="Times New Roman" pitchFamily="18" charset="0"/>
                  <a:cs typeface="Tahoma" pitchFamily="34" charset="0"/>
                  <a:sym typeface="Symbol" pitchFamily="18" charset="2"/>
                </a:rPr>
                <a:t>)</a:t>
              </a:r>
            </a:p>
            <a:p>
              <a:pPr algn="ctr"/>
              <a:endParaRPr lang="en-GB" sz="2100" dirty="0">
                <a:latin typeface="Times New Roman" pitchFamily="18" charset="0"/>
              </a:endParaRPr>
            </a:p>
          </p:txBody>
        </p:sp>
        <p:sp>
          <p:nvSpPr>
            <p:cNvPr id="72" name="Text Box 43"/>
            <p:cNvSpPr txBox="1">
              <a:spLocks noChangeArrowheads="1"/>
            </p:cNvSpPr>
            <p:nvPr/>
          </p:nvSpPr>
          <p:spPr bwMode="auto">
            <a:xfrm>
              <a:off x="340" y="3658"/>
              <a:ext cx="1153" cy="2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100" b="0" dirty="0">
                  <a:latin typeface="Times New Roman" pitchFamily="18" charset="0"/>
                </a:rPr>
                <a:t>A</a:t>
              </a:r>
              <a:r>
                <a:rPr lang="en-GB" sz="2100" b="0" baseline="-25000" dirty="0">
                  <a:latin typeface="Times New Roman" pitchFamily="18" charset="0"/>
                </a:rPr>
                <a:t> </a:t>
              </a:r>
              <a:r>
                <a:rPr lang="en-GB" sz="2100" b="0" dirty="0">
                  <a:latin typeface="Times New Roman" pitchFamily="18" charset="0"/>
                </a:rPr>
                <a:t>=</a:t>
              </a:r>
              <a:r>
                <a:rPr lang="en-GB" sz="2100" baseline="-25000" dirty="0">
                  <a:latin typeface="Tahoma" pitchFamily="34" charset="0"/>
                </a:rPr>
                <a:t>  </a:t>
              </a:r>
              <a:r>
                <a:rPr lang="en-GB" sz="2100" dirty="0">
                  <a:latin typeface="Tahoma" pitchFamily="34" charset="0"/>
                </a:rPr>
                <a:t> </a:t>
              </a:r>
              <a:r>
                <a:rPr lang="en-US" sz="2100" dirty="0">
                  <a:latin typeface="Tahoma" pitchFamily="34" charset="0"/>
                  <a:cs typeface="Tahoma" pitchFamily="34" charset="0"/>
                </a:rPr>
                <a:t>       </a:t>
              </a:r>
              <a:r>
                <a:rPr lang="en-GB" sz="2100" baseline="30000" dirty="0">
                  <a:latin typeface="Tahoma" pitchFamily="34" charset="0"/>
                </a:rPr>
                <a:t> </a:t>
              </a:r>
              <a:r>
                <a:rPr lang="en-GB" sz="2100" baseline="-25000" dirty="0">
                  <a:latin typeface="Tahoma" pitchFamily="34" charset="0"/>
                </a:rPr>
                <a:t> </a:t>
              </a:r>
              <a:r>
                <a:rPr lang="en-GB" sz="2100" baseline="-25000" dirty="0" smtClean="0">
                  <a:latin typeface="Tahoma" pitchFamily="34" charset="0"/>
                </a:rPr>
                <a:t>  </a:t>
              </a:r>
              <a:r>
                <a:rPr lang="en-GB" sz="2100" dirty="0" smtClean="0">
                  <a:latin typeface="Tahoma" pitchFamily="34" charset="0"/>
                  <a:sym typeface="Symbol" pitchFamily="18" charset="2"/>
                </a:rPr>
                <a:t></a:t>
              </a:r>
              <a:r>
                <a:rPr lang="en-GB" sz="2100" dirty="0" smtClean="0">
                  <a:latin typeface="Tahoma" pitchFamily="34" charset="0"/>
                </a:rPr>
                <a:t> </a:t>
              </a:r>
              <a:endParaRPr lang="en-GB" sz="2100" dirty="0">
                <a:latin typeface="Tahoma" pitchFamily="34" charset="0"/>
                <a:sym typeface="Symbol" pitchFamily="18" charset="2"/>
              </a:endParaRPr>
            </a:p>
          </p:txBody>
        </p:sp>
        <p:sp>
          <p:nvSpPr>
            <p:cNvPr id="73" name="Text Box 44"/>
            <p:cNvSpPr txBox="1">
              <a:spLocks noChangeArrowheads="1"/>
            </p:cNvSpPr>
            <p:nvPr/>
          </p:nvSpPr>
          <p:spPr bwMode="auto">
            <a:xfrm>
              <a:off x="816" y="3781"/>
              <a:ext cx="357" cy="2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fr-FR" sz="2100" b="0" dirty="0" smtClean="0">
                  <a:latin typeface="Symbol" pitchFamily="18" charset="2"/>
                </a:rPr>
                <a:t>2s</a:t>
              </a:r>
              <a:r>
                <a:rPr lang="en-GB" sz="2100" dirty="0" smtClean="0">
                  <a:latin typeface="Tahoma" pitchFamily="34" charset="0"/>
                </a:rPr>
                <a:t> </a:t>
              </a:r>
              <a:endParaRPr lang="en-GB" sz="2100" dirty="0">
                <a:latin typeface="Tahoma" pitchFamily="34" charset="0"/>
              </a:endParaRPr>
            </a:p>
          </p:txBody>
        </p:sp>
        <p:sp>
          <p:nvSpPr>
            <p:cNvPr id="74" name="Text Box 46"/>
            <p:cNvSpPr txBox="1">
              <a:spLocks noChangeArrowheads="1"/>
            </p:cNvSpPr>
            <p:nvPr/>
          </p:nvSpPr>
          <p:spPr bwMode="auto">
            <a:xfrm>
              <a:off x="801" y="3566"/>
              <a:ext cx="377" cy="2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fr-FR" sz="2100" b="0" dirty="0" err="1" smtClean="0">
                  <a:latin typeface="Symbol" pitchFamily="18" charset="2"/>
                </a:rPr>
                <a:t>Ds</a:t>
              </a:r>
              <a:r>
                <a:rPr lang="en-GB" sz="2100" b="0" dirty="0" smtClean="0">
                  <a:latin typeface="Tahoma" pitchFamily="34" charset="0"/>
                </a:rPr>
                <a:t> </a:t>
              </a:r>
              <a:endParaRPr lang="en-GB" sz="2100" b="0" dirty="0">
                <a:latin typeface="Tahoma" pitchFamily="34" charset="0"/>
              </a:endParaRPr>
            </a:p>
          </p:txBody>
        </p:sp>
        <p:sp>
          <p:nvSpPr>
            <p:cNvPr id="75" name="Text Box 47"/>
            <p:cNvSpPr txBox="1">
              <a:spLocks noChangeArrowheads="1"/>
            </p:cNvSpPr>
            <p:nvPr/>
          </p:nvSpPr>
          <p:spPr bwMode="auto">
            <a:xfrm>
              <a:off x="1164" y="3804"/>
              <a:ext cx="1542" cy="2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100" dirty="0" smtClean="0">
                  <a:latin typeface="Tahoma" pitchFamily="34" charset="0"/>
                </a:rPr>
                <a:t>  </a:t>
              </a:r>
              <a:r>
                <a:rPr lang="en-US" sz="2100" b="0" dirty="0" smtClean="0">
                  <a:latin typeface="Tahoma" pitchFamily="34" charset="0"/>
                </a:rPr>
                <a:t> |</a:t>
              </a:r>
              <a:r>
                <a:rPr lang="en-US" sz="2000" b="0" dirty="0">
                  <a:solidFill>
                    <a:sysClr val="windowText" lastClr="000000"/>
                  </a:solidFill>
                  <a:latin typeface="Times New Roman" pitchFamily="18" charset="0"/>
                </a:rPr>
                <a:t>BH</a:t>
              </a:r>
              <a:r>
                <a:rPr lang="en-US" sz="2100" b="0" dirty="0">
                  <a:latin typeface="Tahoma" pitchFamily="34" charset="0"/>
                </a:rPr>
                <a:t>|</a:t>
              </a:r>
              <a:r>
                <a:rPr lang="en-US" sz="2100" b="0" baseline="30000" dirty="0">
                  <a:latin typeface="Times New Roman" pitchFamily="18" charset="0"/>
                </a:rPr>
                <a:t>2</a:t>
              </a:r>
              <a:r>
                <a:rPr lang="en-US" sz="2100" b="0" dirty="0">
                  <a:latin typeface="Times New Roman" pitchFamily="18" charset="0"/>
                </a:rPr>
                <a:t>+</a:t>
              </a:r>
              <a:r>
                <a:rPr lang="en-US" b="0" dirty="0"/>
                <a:t>|</a:t>
              </a:r>
              <a:r>
                <a:rPr lang="en-US" sz="2000" b="0" dirty="0">
                  <a:solidFill>
                    <a:sysClr val="windowText" lastClr="000000"/>
                  </a:solidFill>
                  <a:latin typeface="Times New Roman" pitchFamily="18" charset="0"/>
                </a:rPr>
                <a:t>DVCS</a:t>
              </a:r>
              <a:r>
                <a:rPr lang="en-US" b="0" dirty="0">
                  <a:solidFill>
                    <a:sysClr val="windowText" lastClr="000000"/>
                  </a:solidFill>
                </a:rPr>
                <a:t>|</a:t>
              </a:r>
              <a:r>
                <a:rPr lang="en-US" b="0" baseline="30000" dirty="0"/>
                <a:t>2</a:t>
              </a:r>
              <a:r>
                <a:rPr lang="en-US" sz="2100" b="0" dirty="0">
                  <a:latin typeface="Times New Roman" pitchFamily="18" charset="0"/>
                </a:rPr>
                <a:t>+I</a:t>
              </a:r>
              <a:r>
                <a:rPr lang="en-GB" sz="2100" b="0" dirty="0">
                  <a:latin typeface="Tahoma" pitchFamily="34" charset="0"/>
                </a:rPr>
                <a:t> </a:t>
              </a:r>
            </a:p>
          </p:txBody>
        </p:sp>
        <p:sp>
          <p:nvSpPr>
            <p:cNvPr id="76" name="Line 48"/>
            <p:cNvSpPr>
              <a:spLocks noChangeShapeType="1"/>
            </p:cNvSpPr>
            <p:nvPr/>
          </p:nvSpPr>
          <p:spPr bwMode="auto">
            <a:xfrm>
              <a:off x="1349" y="3804"/>
              <a:ext cx="11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fr-FR">
                <a:ln w="31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7" name="Line 45"/>
            <p:cNvSpPr>
              <a:spLocks noChangeShapeType="1"/>
            </p:cNvSpPr>
            <p:nvPr/>
          </p:nvSpPr>
          <p:spPr bwMode="auto">
            <a:xfrm>
              <a:off x="708" y="3826"/>
              <a:ext cx="4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fr-FR" b="0" dirty="0"/>
            </a:p>
          </p:txBody>
        </p:sp>
      </p:grpSp>
      <p:sp>
        <p:nvSpPr>
          <p:cNvPr id="97" name="Ellipse 96"/>
          <p:cNvSpPr/>
          <p:nvPr/>
        </p:nvSpPr>
        <p:spPr bwMode="auto">
          <a:xfrm>
            <a:off x="4349218" y="2400162"/>
            <a:ext cx="1745673" cy="775854"/>
          </a:xfrm>
          <a:prstGeom prst="ellipse">
            <a:avLst/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Ellipse 97"/>
          <p:cNvSpPr/>
          <p:nvPr/>
        </p:nvSpPr>
        <p:spPr bwMode="auto">
          <a:xfrm>
            <a:off x="6536574" y="2424546"/>
            <a:ext cx="1745673" cy="775854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334126" y="4704347"/>
            <a:ext cx="324128" cy="369332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Symbol" pitchFamily="18" charset="2"/>
              </a:rPr>
              <a:t>s</a:t>
            </a:r>
            <a:endParaRPr lang="fr-FR" dirty="0">
              <a:latin typeface="Symbol" pitchFamily="18" charset="2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133474" y="3280610"/>
            <a:ext cx="465192" cy="369332"/>
          </a:xfrm>
          <a:prstGeom prst="rect">
            <a:avLst/>
          </a:prstGeom>
          <a:solidFill>
            <a:srgbClr val="FFFF00">
              <a:alpha val="38039"/>
            </a:srgb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Symbol" pitchFamily="18" charset="2"/>
              </a:rPr>
              <a:t>Ds</a:t>
            </a:r>
            <a:endParaRPr lang="fr-FR" dirty="0">
              <a:latin typeface="Symbol" pitchFamily="18" charset="2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12000" y="3568700"/>
            <a:ext cx="1659429" cy="923330"/>
          </a:xfrm>
          <a:prstGeom prst="rect">
            <a:avLst/>
          </a:prstGeom>
          <a:noFill/>
          <a:ln>
            <a:solidFill>
              <a:srgbClr val="0066CC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Symbol" pitchFamily="18" charset="2"/>
                <a:cs typeface="Times New Roman" pitchFamily="18" charset="0"/>
              </a:rPr>
              <a:t>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and t</a:t>
            </a: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are accessible</a:t>
            </a:r>
          </a:p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experimentally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17"/>
          <p:cNvSpPr txBox="1">
            <a:spLocks noChangeArrowheads="1"/>
          </p:cNvSpPr>
          <p:nvPr/>
        </p:nvSpPr>
        <p:spPr bwMode="auto">
          <a:xfrm>
            <a:off x="7177519" y="4444523"/>
            <a:ext cx="20762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457200" y="3962400"/>
            <a:ext cx="4114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2" name="Text Box 12"/>
          <p:cNvSpPr txBox="1">
            <a:spLocks noChangeArrowheads="1"/>
          </p:cNvSpPr>
          <p:nvPr/>
        </p:nvSpPr>
        <p:spPr bwMode="auto">
          <a:xfrm>
            <a:off x="811150" y="2287637"/>
            <a:ext cx="2452916" cy="36933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Symbol" pitchFamily="18" charset="2"/>
              <a:buNone/>
            </a:pPr>
            <a:r>
              <a:rPr lang="en-US" dirty="0">
                <a:latin typeface="Symbol" pitchFamily="18" charset="2"/>
              </a:rPr>
              <a:t>x</a:t>
            </a:r>
            <a:r>
              <a:rPr lang="en-US" dirty="0">
                <a:latin typeface="Times New Roman" pitchFamily="18" charset="0"/>
              </a:rPr>
              <a:t>= </a:t>
            </a:r>
            <a:r>
              <a:rPr lang="en-US" dirty="0" err="1">
                <a:latin typeface="Times New Roman" pitchFamily="18" charset="0"/>
              </a:rPr>
              <a:t>x</a:t>
            </a:r>
            <a:r>
              <a:rPr lang="en-US" baseline="-25000" dirty="0" err="1">
                <a:latin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</a:rPr>
              <a:t>/(</a:t>
            </a:r>
            <a:r>
              <a:rPr lang="en-US" dirty="0" smtClean="0">
                <a:latin typeface="Times New Roman" pitchFamily="18" charset="0"/>
              </a:rPr>
              <a:t>2-x</a:t>
            </a:r>
            <a:r>
              <a:rPr lang="en-US" baseline="-25000" dirty="0" smtClean="0">
                <a:latin typeface="Times New Roman" pitchFamily="18" charset="0"/>
              </a:rPr>
              <a:t>B</a:t>
            </a:r>
            <a:r>
              <a:rPr lang="en-US" dirty="0" smtClean="0">
                <a:latin typeface="Times New Roman" pitchFamily="18" charset="0"/>
              </a:rPr>
              <a:t>)    k</a:t>
            </a:r>
            <a:r>
              <a:rPr lang="en-US" dirty="0">
                <a:latin typeface="Times New Roman" pitchFamily="18" charset="0"/>
              </a:rPr>
              <a:t>=-t/4M</a:t>
            </a:r>
            <a:r>
              <a:rPr lang="en-US" baseline="30000" dirty="0">
                <a:latin typeface="Times New Roman" pitchFamily="18" charset="0"/>
              </a:rPr>
              <a:t>2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538822" y="629215"/>
            <a:ext cx="3500437" cy="1503363"/>
            <a:chOff x="3061" y="754"/>
            <a:chExt cx="2392" cy="1125"/>
          </a:xfrm>
        </p:grpSpPr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3061" y="754"/>
              <a:ext cx="2392" cy="1085"/>
              <a:chOff x="3061" y="754"/>
              <a:chExt cx="2392" cy="1085"/>
            </a:xfrm>
          </p:grpSpPr>
          <p:sp>
            <p:nvSpPr>
              <p:cNvPr id="7232" name="AutoShape 31"/>
              <p:cNvSpPr>
                <a:spLocks noChangeArrowheads="1"/>
              </p:cNvSpPr>
              <p:nvPr/>
            </p:nvSpPr>
            <p:spPr bwMode="auto">
              <a:xfrm>
                <a:off x="4061" y="1297"/>
                <a:ext cx="1065" cy="542"/>
              </a:xfrm>
              <a:prstGeom prst="parallelogram">
                <a:avLst>
                  <a:gd name="adj" fmla="val 49124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233" name="AutoShape 32"/>
              <p:cNvSpPr>
                <a:spLocks noChangeArrowheads="1"/>
              </p:cNvSpPr>
              <p:nvPr/>
            </p:nvSpPr>
            <p:spPr bwMode="auto">
              <a:xfrm>
                <a:off x="3061" y="1047"/>
                <a:ext cx="2392" cy="566"/>
              </a:xfrm>
              <a:prstGeom prst="parallelogram">
                <a:avLst>
                  <a:gd name="adj" fmla="val 105654"/>
                </a:avLst>
              </a:prstGeom>
              <a:solidFill>
                <a:srgbClr val="66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234" name="AutoShape 33"/>
              <p:cNvSpPr>
                <a:spLocks noChangeArrowheads="1"/>
              </p:cNvSpPr>
              <p:nvPr/>
            </p:nvSpPr>
            <p:spPr bwMode="auto">
              <a:xfrm>
                <a:off x="4337" y="754"/>
                <a:ext cx="1066" cy="542"/>
              </a:xfrm>
              <a:prstGeom prst="parallelogram">
                <a:avLst>
                  <a:gd name="adj" fmla="val 49170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4" name="Group 34"/>
            <p:cNvGrpSpPr>
              <a:grpSpLocks/>
            </p:cNvGrpSpPr>
            <p:nvPr/>
          </p:nvGrpSpPr>
          <p:grpSpPr bwMode="auto">
            <a:xfrm>
              <a:off x="3381" y="754"/>
              <a:ext cx="2057" cy="1125"/>
              <a:chOff x="3381" y="754"/>
              <a:chExt cx="2057" cy="1125"/>
            </a:xfrm>
          </p:grpSpPr>
          <p:sp>
            <p:nvSpPr>
              <p:cNvPr id="7216" name="Text Box 35"/>
              <p:cNvSpPr txBox="1">
                <a:spLocks noChangeArrowheads="1"/>
              </p:cNvSpPr>
              <p:nvPr/>
            </p:nvSpPr>
            <p:spPr bwMode="auto">
              <a:xfrm>
                <a:off x="4638" y="754"/>
                <a:ext cx="190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90000"/>
                  </a:lnSpc>
                  <a:spcBef>
                    <a:spcPct val="20000"/>
                  </a:spcBef>
                  <a:buClr>
                    <a:schemeClr val="tx1"/>
                  </a:buClr>
                </a:pPr>
                <a:r>
                  <a:rPr lang="en-US">
                    <a:solidFill>
                      <a:schemeClr val="tx2"/>
                    </a:solidFill>
                    <a:latin typeface="Symbol" pitchFamily="18" charset="2"/>
                  </a:rPr>
                  <a:t>g</a:t>
                </a:r>
                <a:endParaRPr lang="en-US" baseline="300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5" name="Group 36"/>
              <p:cNvGrpSpPr>
                <a:grpSpLocks/>
              </p:cNvGrpSpPr>
              <p:nvPr/>
            </p:nvGrpSpPr>
            <p:grpSpPr bwMode="auto">
              <a:xfrm>
                <a:off x="3381" y="845"/>
                <a:ext cx="2057" cy="1034"/>
                <a:chOff x="3381" y="845"/>
                <a:chExt cx="2057" cy="1034"/>
              </a:xfrm>
            </p:grpSpPr>
            <p:sp>
              <p:nvSpPr>
                <p:cNvPr id="721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222" y="976"/>
                  <a:ext cx="216" cy="2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2000">
                      <a:latin typeface="Symbol" pitchFamily="18" charset="2"/>
                    </a:rPr>
                    <a:t>f</a:t>
                  </a:r>
                </a:p>
              </p:txBody>
            </p:sp>
            <p:sp>
              <p:nvSpPr>
                <p:cNvPr id="721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990" y="1407"/>
                  <a:ext cx="813" cy="21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1400" b="0">
                      <a:solidFill>
                        <a:schemeClr val="tx2"/>
                      </a:solidFill>
                      <a:latin typeface="Times New Roman" pitchFamily="18" charset="0"/>
                    </a:rPr>
                    <a:t>leptonic plane</a:t>
                  </a:r>
                </a:p>
              </p:txBody>
            </p:sp>
            <p:sp>
              <p:nvSpPr>
                <p:cNvPr id="722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230" y="1619"/>
                  <a:ext cx="551" cy="26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1400" b="0">
                      <a:solidFill>
                        <a:schemeClr val="tx2"/>
                      </a:solidFill>
                      <a:latin typeface="Times New Roman" pitchFamily="18" charset="0"/>
                    </a:rPr>
                    <a:t>hadronic</a:t>
                  </a:r>
                </a:p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1400" b="0">
                      <a:solidFill>
                        <a:schemeClr val="tx2"/>
                      </a:solidFill>
                      <a:latin typeface="Times New Roman" pitchFamily="18" charset="0"/>
                    </a:rPr>
                    <a:t>plane</a:t>
                  </a:r>
                </a:p>
              </p:txBody>
            </p:sp>
            <p:sp>
              <p:nvSpPr>
                <p:cNvPr id="7221" name="Line 40"/>
                <p:cNvSpPr>
                  <a:spLocks noChangeShapeType="1"/>
                </p:cNvSpPr>
                <p:nvPr/>
              </p:nvSpPr>
              <p:spPr bwMode="auto">
                <a:xfrm>
                  <a:off x="4375" y="1311"/>
                  <a:ext cx="473" cy="3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22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782" y="1478"/>
                  <a:ext cx="293" cy="2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dirty="0" smtClean="0">
                      <a:solidFill>
                        <a:schemeClr val="tx2"/>
                      </a:solidFill>
                      <a:latin typeface="Times New Roman" pitchFamily="18" charset="0"/>
                    </a:rPr>
                    <a:t>N’</a:t>
                  </a:r>
                  <a:endParaRPr lang="en-US" dirty="0">
                    <a:solidFill>
                      <a:schemeClr val="tx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7223" name="Arc 42"/>
                <p:cNvSpPr>
                  <a:spLocks/>
                </p:cNvSpPr>
                <p:nvPr/>
              </p:nvSpPr>
              <p:spPr bwMode="auto">
                <a:xfrm>
                  <a:off x="5270" y="921"/>
                  <a:ext cx="154" cy="446"/>
                </a:xfrm>
                <a:custGeom>
                  <a:avLst/>
                  <a:gdLst>
                    <a:gd name="T0" fmla="*/ 0 w 18415"/>
                    <a:gd name="T1" fmla="*/ 0 h 21600"/>
                    <a:gd name="T2" fmla="*/ 0 w 18415"/>
                    <a:gd name="T3" fmla="*/ 0 h 21600"/>
                    <a:gd name="T4" fmla="*/ 0 w 1841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8415"/>
                    <a:gd name="T10" fmla="*/ 0 h 21600"/>
                    <a:gd name="T11" fmla="*/ 18415 w 1841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415" h="21600" fill="none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</a:path>
                    <a:path w="18415" h="21600" stroke="0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  <a:lnTo>
                        <a:pt x="110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grpSp>
              <p:nvGrpSpPr>
                <p:cNvPr id="6" name="Group 43"/>
                <p:cNvGrpSpPr>
                  <a:grpSpLocks/>
                </p:cNvGrpSpPr>
                <p:nvPr/>
              </p:nvGrpSpPr>
              <p:grpSpPr bwMode="auto">
                <a:xfrm>
                  <a:off x="3381" y="845"/>
                  <a:ext cx="1552" cy="754"/>
                  <a:chOff x="3381" y="845"/>
                  <a:chExt cx="1552" cy="754"/>
                </a:xfrm>
              </p:grpSpPr>
              <p:sp>
                <p:nvSpPr>
                  <p:cNvPr id="7225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665" y="1078"/>
                    <a:ext cx="201" cy="20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26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81" y="1289"/>
                    <a:ext cx="495" cy="14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27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221"/>
                    <a:ext cx="93" cy="91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28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98" y="1033"/>
                    <a:ext cx="247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1"/>
                      </a:buClr>
                    </a:pPr>
                    <a:r>
                      <a:rPr lang="en-US">
                        <a:solidFill>
                          <a:schemeClr val="tx2"/>
                        </a:solidFill>
                        <a:latin typeface="Times New Roman" pitchFamily="18" charset="0"/>
                      </a:rPr>
                      <a:t>e’</a:t>
                    </a:r>
                  </a:p>
                </p:txBody>
              </p:sp>
              <p:sp>
                <p:nvSpPr>
                  <p:cNvPr id="7229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21" y="1345"/>
                    <a:ext cx="196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1"/>
                      </a:buClr>
                    </a:pPr>
                    <a:r>
                      <a:rPr lang="en-US">
                        <a:solidFill>
                          <a:schemeClr val="tx2"/>
                        </a:solidFill>
                        <a:latin typeface="Times New Roman" pitchFamily="18" charset="0"/>
                      </a:rPr>
                      <a:t>e</a:t>
                    </a:r>
                  </a:p>
                </p:txBody>
              </p:sp>
              <p:sp>
                <p:nvSpPr>
                  <p:cNvPr id="7230" name="Freeform 49"/>
                  <p:cNvSpPr>
                    <a:spLocks/>
                  </p:cNvSpPr>
                  <p:nvPr/>
                </p:nvSpPr>
                <p:spPr bwMode="auto">
                  <a:xfrm rot="2686378">
                    <a:off x="3935" y="1136"/>
                    <a:ext cx="276" cy="302"/>
                  </a:xfrm>
                  <a:custGeom>
                    <a:avLst/>
                    <a:gdLst>
                      <a:gd name="T0" fmla="*/ 11 w 289"/>
                      <a:gd name="T1" fmla="*/ 510 h 289"/>
                      <a:gd name="T2" fmla="*/ 0 w 289"/>
                      <a:gd name="T3" fmla="*/ 445 h 289"/>
                      <a:gd name="T4" fmla="*/ 31 w 289"/>
                      <a:gd name="T5" fmla="*/ 438 h 289"/>
                      <a:gd name="T6" fmla="*/ 26 w 289"/>
                      <a:gd name="T7" fmla="*/ 371 h 289"/>
                      <a:gd name="T8" fmla="*/ 56 w 289"/>
                      <a:gd name="T9" fmla="*/ 361 h 289"/>
                      <a:gd name="T10" fmla="*/ 51 w 289"/>
                      <a:gd name="T11" fmla="*/ 298 h 289"/>
                      <a:gd name="T12" fmla="*/ 83 w 289"/>
                      <a:gd name="T13" fmla="*/ 288 h 289"/>
                      <a:gd name="T14" fmla="*/ 76 w 289"/>
                      <a:gd name="T15" fmla="*/ 222 h 289"/>
                      <a:gd name="T16" fmla="*/ 107 w 289"/>
                      <a:gd name="T17" fmla="*/ 212 h 289"/>
                      <a:gd name="T18" fmla="*/ 102 w 289"/>
                      <a:gd name="T19" fmla="*/ 148 h 289"/>
                      <a:gd name="T20" fmla="*/ 133 w 289"/>
                      <a:gd name="T21" fmla="*/ 139 h 289"/>
                      <a:gd name="T22" fmla="*/ 128 w 289"/>
                      <a:gd name="T23" fmla="*/ 72 h 289"/>
                      <a:gd name="T24" fmla="*/ 159 w 289"/>
                      <a:gd name="T25" fmla="*/ 65 h 289"/>
                      <a:gd name="T26" fmla="*/ 153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solidFill>
                    <a:srgbClr val="FF3300"/>
                  </a:solidFill>
                  <a:ln w="28575" cap="rnd" cmpd="sng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31" name="Freeform 50"/>
                  <p:cNvSpPr>
                    <a:spLocks/>
                  </p:cNvSpPr>
                  <p:nvPr/>
                </p:nvSpPr>
                <p:spPr bwMode="auto">
                  <a:xfrm rot="854228">
                    <a:off x="4422" y="845"/>
                    <a:ext cx="511" cy="516"/>
                  </a:xfrm>
                  <a:custGeom>
                    <a:avLst/>
                    <a:gdLst>
                      <a:gd name="T0" fmla="*/ 17867 w 289"/>
                      <a:gd name="T1" fmla="*/ 539504 h 289"/>
                      <a:gd name="T2" fmla="*/ 0 w 289"/>
                      <a:gd name="T3" fmla="*/ 472067 h 289"/>
                      <a:gd name="T4" fmla="*/ 90891 w 289"/>
                      <a:gd name="T5" fmla="*/ 462697 h 289"/>
                      <a:gd name="T6" fmla="*/ 74353 w 289"/>
                      <a:gd name="T7" fmla="*/ 393688 h 289"/>
                      <a:gd name="T8" fmla="*/ 169999 w 289"/>
                      <a:gd name="T9" fmla="*/ 382226 h 289"/>
                      <a:gd name="T10" fmla="*/ 153242 w 289"/>
                      <a:gd name="T11" fmla="*/ 315076 h 289"/>
                      <a:gd name="T12" fmla="*/ 247642 w 289"/>
                      <a:gd name="T13" fmla="*/ 305604 h 289"/>
                      <a:gd name="T14" fmla="*/ 227600 w 289"/>
                      <a:gd name="T15" fmla="*/ 234039 h 289"/>
                      <a:gd name="T16" fmla="*/ 322361 w 289"/>
                      <a:gd name="T17" fmla="*/ 224612 h 289"/>
                      <a:gd name="T18" fmla="*/ 305219 w 289"/>
                      <a:gd name="T19" fmla="*/ 157684 h 289"/>
                      <a:gd name="T20" fmla="*/ 401356 w 289"/>
                      <a:gd name="T21" fmla="*/ 145814 h 289"/>
                      <a:gd name="T22" fmla="*/ 384440 w 289"/>
                      <a:gd name="T23" fmla="*/ 76298 h 289"/>
                      <a:gd name="T24" fmla="*/ 475221 w 289"/>
                      <a:gd name="T25" fmla="*/ 67153 h 289"/>
                      <a:gd name="T26" fmla="*/ 457216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noFill/>
                  <a:ln w="28575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</p:grpSp>
      </p:grpSp>
      <p:grpSp>
        <p:nvGrpSpPr>
          <p:cNvPr id="7" name="Group 83"/>
          <p:cNvGrpSpPr>
            <a:grpSpLocks/>
          </p:cNvGrpSpPr>
          <p:nvPr/>
        </p:nvGrpSpPr>
        <p:grpSpPr bwMode="auto">
          <a:xfrm>
            <a:off x="362267" y="3802412"/>
            <a:ext cx="8648698" cy="846139"/>
            <a:chOff x="320" y="1528"/>
            <a:chExt cx="5448" cy="533"/>
          </a:xfrm>
        </p:grpSpPr>
        <p:sp>
          <p:nvSpPr>
            <p:cNvPr id="7208" name="Text Box 6"/>
            <p:cNvSpPr txBox="1">
              <a:spLocks noChangeArrowheads="1"/>
            </p:cNvSpPr>
            <p:nvPr/>
          </p:nvSpPr>
          <p:spPr bwMode="auto">
            <a:xfrm>
              <a:off x="439" y="1613"/>
              <a:ext cx="24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>
                  <a:latin typeface="Times New Roman" pitchFamily="18" charset="0"/>
                </a:rPr>
                <a:t>Unpolarized</a:t>
              </a:r>
              <a:r>
                <a:rPr lang="en-US" b="0" dirty="0">
                  <a:latin typeface="Times New Roman" pitchFamily="18" charset="0"/>
                </a:rPr>
                <a:t> beam, </a:t>
              </a:r>
              <a:r>
                <a:rPr lang="en-US" dirty="0">
                  <a:latin typeface="Times New Roman" pitchFamily="18" charset="0"/>
                </a:rPr>
                <a:t>longitudinal</a:t>
              </a:r>
              <a:r>
                <a:rPr lang="en-US" b="0" dirty="0">
                  <a:latin typeface="Times New Roman" pitchFamily="18" charset="0"/>
                </a:rPr>
                <a:t> </a:t>
              </a:r>
              <a:r>
                <a:rPr lang="en-US" b="0" dirty="0" smtClean="0">
                  <a:latin typeface="Times New Roman" pitchFamily="18" charset="0"/>
                </a:rPr>
                <a:t>target</a:t>
              </a:r>
              <a:r>
                <a:rPr lang="en-US" b="0" dirty="0">
                  <a:latin typeface="Times New Roman" pitchFamily="18" charset="0"/>
                </a:rPr>
                <a:t>:</a:t>
              </a:r>
            </a:p>
          </p:txBody>
        </p:sp>
        <p:sp>
          <p:nvSpPr>
            <p:cNvPr id="7209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566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Symbol" pitchFamily="18" charset="2"/>
                </a:rPr>
                <a:t>Ds</a:t>
              </a:r>
              <a:r>
                <a:rPr lang="en-US" baseline="-25000" dirty="0" err="1">
                  <a:latin typeface="Times New Roman" pitchFamily="18" charset="0"/>
                </a:rPr>
                <a:t>UL</a:t>
              </a:r>
              <a:r>
                <a:rPr lang="en-US" b="0" dirty="0">
                  <a:latin typeface="Times New Roman" pitchFamily="18" charset="0"/>
                </a:rPr>
                <a:t> ~ </a:t>
              </a:r>
              <a:r>
                <a:rPr lang="en-US" b="0" dirty="0" err="1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dirty="0" err="1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dirty="0" err="1">
                  <a:latin typeface="Times New Roman" pitchFamily="18" charset="0"/>
                </a:rPr>
                <a:t>Im</a:t>
              </a:r>
              <a:r>
                <a:rPr lang="en-US" b="0" dirty="0">
                  <a:latin typeface="Times New Roman" pitchFamily="18" charset="0"/>
                </a:rPr>
                <a:t>{F</a:t>
              </a:r>
              <a:r>
                <a:rPr lang="en-US" b="0" baseline="-25000" dirty="0">
                  <a:latin typeface="Times New Roman" pitchFamily="18" charset="0"/>
                </a:rPr>
                <a:t>1</a:t>
              </a:r>
              <a:r>
                <a:rPr lang="en-US" b="0" dirty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>
                  <a:latin typeface="Times New Roman" pitchFamily="18" charset="0"/>
                </a:rPr>
                <a:t>+</a:t>
              </a:r>
              <a:r>
                <a:rPr lang="en-US" b="0" dirty="0">
                  <a:latin typeface="Symbol" pitchFamily="18" charset="2"/>
                </a:rPr>
                <a:t>x</a:t>
              </a:r>
              <a:r>
                <a:rPr lang="en-US" b="0" dirty="0">
                  <a:latin typeface="Times New Roman" pitchFamily="18" charset="0"/>
                </a:rPr>
                <a:t>(F</a:t>
              </a:r>
              <a:r>
                <a:rPr lang="en-US" b="0" baseline="-25000" dirty="0">
                  <a:latin typeface="Times New Roman" pitchFamily="18" charset="0"/>
                </a:rPr>
                <a:t>1</a:t>
              </a:r>
              <a:r>
                <a:rPr lang="en-US" b="0" dirty="0">
                  <a:latin typeface="Times New Roman" pitchFamily="18" charset="0"/>
                </a:rPr>
                <a:t>+F</a:t>
              </a:r>
              <a:r>
                <a:rPr lang="en-US" b="0" baseline="-25000" dirty="0">
                  <a:latin typeface="Times New Roman" pitchFamily="18" charset="0"/>
                </a:rPr>
                <a:t>2</a:t>
              </a:r>
              <a:r>
                <a:rPr lang="en-US" b="0" dirty="0">
                  <a:latin typeface="Times New Roman" pitchFamily="18" charset="0"/>
                </a:rPr>
                <a:t>)(</a:t>
              </a:r>
              <a:r>
                <a:rPr lang="en-US" b="0" dirty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+ </a:t>
              </a:r>
              <a:r>
                <a:rPr lang="en-US" b="0" dirty="0" err="1" smtClean="0">
                  <a:latin typeface="Times New Roman" pitchFamily="18" charset="0"/>
                </a:rPr>
                <a:t>x</a:t>
              </a:r>
              <a:r>
                <a:rPr lang="en-US" b="0" baseline="-25000" dirty="0" err="1" smtClean="0">
                  <a:latin typeface="Times New Roman" pitchFamily="18" charset="0"/>
                </a:rPr>
                <a:t>B</a:t>
              </a:r>
              <a:r>
                <a:rPr lang="en-US" b="0" dirty="0" smtClean="0">
                  <a:latin typeface="Times New Roman" pitchFamily="18" charset="0"/>
                </a:rPr>
                <a:t>/2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latin typeface="Times New Roman" pitchFamily="18" charset="0"/>
                </a:rPr>
                <a:t>) –</a:t>
              </a:r>
              <a:r>
                <a:rPr lang="en-US" b="0" dirty="0" smtClean="0">
                  <a:latin typeface="Symbol" pitchFamily="18" charset="2"/>
                  <a:cs typeface="Times New Roman" pitchFamily="18" charset="0"/>
                </a:rPr>
                <a:t>x</a:t>
              </a:r>
              <a:r>
                <a:rPr lang="en-US" b="0" dirty="0" smtClean="0">
                  <a:latin typeface="Times New Roman" pitchFamily="18" charset="0"/>
                  <a:cs typeface="Times New Roman" pitchFamily="18" charset="0"/>
                </a:rPr>
                <a:t>kF</a:t>
              </a:r>
              <a:r>
                <a:rPr lang="en-US" b="0" baseline="-25000" dirty="0" smtClean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b="0" dirty="0" smtClean="0"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latin typeface="Monotype Corsiva" pitchFamily="66" charset="0"/>
                </a:rPr>
                <a:t>+…</a:t>
              </a:r>
              <a:r>
                <a:rPr lang="en-US" b="0" dirty="0" smtClean="0">
                  <a:latin typeface="Times New Roman" pitchFamily="18" charset="0"/>
                </a:rPr>
                <a:t>}</a:t>
              </a:r>
              <a:r>
                <a:rPr lang="en-US" b="0" dirty="0" err="1" smtClean="0">
                  <a:latin typeface="Times New Roman" pitchFamily="18" charset="0"/>
                </a:rPr>
                <a:t>d</a:t>
              </a:r>
              <a:r>
                <a:rPr lang="en-US" b="0" dirty="0" err="1" smtClean="0">
                  <a:latin typeface="Symbol" pitchFamily="18" charset="2"/>
                </a:rPr>
                <a:t>f</a:t>
              </a:r>
              <a:endParaRPr lang="en-US" b="0" dirty="0">
                <a:latin typeface="Symbol" pitchFamily="18" charset="2"/>
              </a:endParaRPr>
            </a:p>
          </p:txBody>
        </p:sp>
        <p:sp>
          <p:nvSpPr>
            <p:cNvPr id="7210" name="Rectangle 9"/>
            <p:cNvSpPr>
              <a:spLocks noChangeArrowheads="1"/>
            </p:cNvSpPr>
            <p:nvPr/>
          </p:nvSpPr>
          <p:spPr bwMode="auto">
            <a:xfrm>
              <a:off x="1490" y="170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211" name="Text Box 17"/>
            <p:cNvSpPr txBox="1">
              <a:spLocks noChangeArrowheads="1"/>
            </p:cNvSpPr>
            <p:nvPr/>
          </p:nvSpPr>
          <p:spPr bwMode="auto">
            <a:xfrm>
              <a:off x="4689" y="1629"/>
              <a:ext cx="107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  <a:endParaRPr lang="en-US" sz="2400" b="0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sp>
          <p:nvSpPr>
            <p:cNvPr id="7212" name="Rectangle 18"/>
            <p:cNvSpPr>
              <a:spLocks noChangeArrowheads="1"/>
            </p:cNvSpPr>
            <p:nvPr/>
          </p:nvSpPr>
          <p:spPr bwMode="auto">
            <a:xfrm>
              <a:off x="5407" y="152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213" name="AutoShape 52"/>
            <p:cNvSpPr>
              <a:spLocks noChangeArrowheads="1"/>
            </p:cNvSpPr>
            <p:nvPr/>
          </p:nvSpPr>
          <p:spPr bwMode="auto">
            <a:xfrm>
              <a:off x="3943" y="1820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366792" y="2824258"/>
            <a:ext cx="7883533" cy="850901"/>
            <a:chOff x="246" y="871"/>
            <a:chExt cx="4966" cy="536"/>
          </a:xfrm>
        </p:grpSpPr>
        <p:sp>
          <p:nvSpPr>
            <p:cNvPr id="7199" name="Text Box 3"/>
            <p:cNvSpPr txBox="1">
              <a:spLocks noChangeArrowheads="1"/>
            </p:cNvSpPr>
            <p:nvPr/>
          </p:nvSpPr>
          <p:spPr bwMode="auto">
            <a:xfrm>
              <a:off x="246" y="1176"/>
              <a:ext cx="2712" cy="231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Symbol" pitchFamily="18" charset="2"/>
                </a:rPr>
                <a:t>Ds</a:t>
              </a:r>
              <a:r>
                <a:rPr lang="en-US" baseline="-25000" dirty="0" err="1">
                  <a:latin typeface="Times New Roman" pitchFamily="18" charset="0"/>
                </a:rPr>
                <a:t>LU</a:t>
              </a:r>
              <a:r>
                <a:rPr lang="en-US" dirty="0"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~ </a:t>
              </a:r>
              <a:r>
                <a:rPr lang="en-US" b="0" dirty="0" err="1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dirty="0" err="1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dirty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dirty="0" err="1" smtClean="0">
                  <a:latin typeface="Times New Roman" pitchFamily="18" charset="0"/>
                </a:rPr>
                <a:t>Im</a:t>
              </a:r>
              <a:r>
                <a:rPr lang="en-US" b="0" dirty="0" smtClean="0">
                  <a:latin typeface="Times New Roman" pitchFamily="18" charset="0"/>
                </a:rPr>
                <a:t>{F</a:t>
              </a:r>
              <a:r>
                <a:rPr lang="en-US" b="0" baseline="-25000" dirty="0" smtClean="0"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+ </a:t>
              </a:r>
              <a:r>
                <a:rPr lang="en-US" b="0" dirty="0">
                  <a:latin typeface="Symbol" pitchFamily="18" charset="2"/>
                </a:rPr>
                <a:t>x</a:t>
              </a:r>
              <a:r>
                <a:rPr lang="en-US" b="0" dirty="0">
                  <a:latin typeface="Times New Roman" pitchFamily="18" charset="0"/>
                </a:rPr>
                <a:t>(F</a:t>
              </a:r>
              <a:r>
                <a:rPr lang="en-US" b="0" baseline="-25000" dirty="0">
                  <a:latin typeface="Times New Roman" pitchFamily="18" charset="0"/>
                </a:rPr>
                <a:t>1</a:t>
              </a:r>
              <a:r>
                <a:rPr lang="en-US" b="0" dirty="0">
                  <a:latin typeface="Times New Roman" pitchFamily="18" charset="0"/>
                </a:rPr>
                <a:t>+F</a:t>
              </a:r>
              <a:r>
                <a:rPr lang="en-US" b="0" baseline="-25000" dirty="0">
                  <a:latin typeface="Times New Roman" pitchFamily="18" charset="0"/>
                </a:rPr>
                <a:t>2</a:t>
              </a:r>
              <a:r>
                <a:rPr lang="en-US" b="0" dirty="0">
                  <a:latin typeface="Times New Roman" pitchFamily="18" charset="0"/>
                </a:rPr>
                <a:t>)</a:t>
              </a:r>
              <a:r>
                <a:rPr lang="en-US" b="0" dirty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-</a:t>
              </a:r>
              <a:r>
                <a:rPr lang="en-US" b="0" dirty="0" smtClean="0">
                  <a:latin typeface="Times New Roman" pitchFamily="18" charset="0"/>
                </a:rPr>
                <a:t>kF</a:t>
              </a:r>
              <a:r>
                <a:rPr lang="en-US" b="0" baseline="-25000" dirty="0" smtClean="0">
                  <a:latin typeface="Times New Roman" pitchFamily="18" charset="0"/>
                </a:rPr>
                <a:t>2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latin typeface="Times New Roman" pitchFamily="18" charset="0"/>
                </a:rPr>
                <a:t>}</a:t>
              </a:r>
              <a:r>
                <a:rPr lang="en-US" b="0" dirty="0" err="1" smtClean="0">
                  <a:latin typeface="Times New Roman" pitchFamily="18" charset="0"/>
                </a:rPr>
                <a:t>d</a:t>
              </a:r>
              <a:r>
                <a:rPr lang="en-US" b="0" dirty="0" err="1" smtClean="0">
                  <a:latin typeface="Symbol" pitchFamily="18" charset="2"/>
                </a:rPr>
                <a:t>f</a:t>
              </a:r>
              <a:endParaRPr lang="en-US" b="0" dirty="0">
                <a:latin typeface="Symbol" pitchFamily="18" charset="2"/>
              </a:endParaRPr>
            </a:p>
          </p:txBody>
        </p:sp>
        <p:sp>
          <p:nvSpPr>
            <p:cNvPr id="7200" name="Rectangle 4"/>
            <p:cNvSpPr>
              <a:spLocks noChangeArrowheads="1"/>
            </p:cNvSpPr>
            <p:nvPr/>
          </p:nvSpPr>
          <p:spPr bwMode="auto">
            <a:xfrm>
              <a:off x="2165" y="105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201" name="Text Box 5"/>
            <p:cNvSpPr txBox="1">
              <a:spLocks noChangeArrowheads="1"/>
            </p:cNvSpPr>
            <p:nvPr/>
          </p:nvSpPr>
          <p:spPr bwMode="auto">
            <a:xfrm>
              <a:off x="560" y="937"/>
              <a:ext cx="2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latin typeface="Times New Roman" pitchFamily="18" charset="0"/>
                </a:rPr>
                <a:t>Polarized </a:t>
              </a:r>
              <a:r>
                <a:rPr lang="en-US" dirty="0">
                  <a:latin typeface="Times New Roman" pitchFamily="18" charset="0"/>
                </a:rPr>
                <a:t>beam</a:t>
              </a:r>
              <a:r>
                <a:rPr lang="en-US" b="0" dirty="0">
                  <a:latin typeface="Times New Roman" pitchFamily="18" charset="0"/>
                </a:rPr>
                <a:t>, </a:t>
              </a:r>
              <a:r>
                <a:rPr lang="en-US" b="0" dirty="0" err="1">
                  <a:latin typeface="Times New Roman" pitchFamily="18" charset="0"/>
                </a:rPr>
                <a:t>unpolarized</a:t>
              </a:r>
              <a:r>
                <a:rPr lang="en-US" b="0" dirty="0">
                  <a:latin typeface="Times New Roman" pitchFamily="18" charset="0"/>
                </a:rPr>
                <a:t> </a:t>
              </a:r>
              <a:r>
                <a:rPr lang="en-US" b="0" dirty="0" smtClean="0">
                  <a:latin typeface="Times New Roman" pitchFamily="18" charset="0"/>
                </a:rPr>
                <a:t>target</a:t>
              </a:r>
              <a:r>
                <a:rPr lang="en-US" b="0" dirty="0">
                  <a:latin typeface="Times New Roman" pitchFamily="18" charset="0"/>
                </a:rPr>
                <a:t>:</a:t>
              </a:r>
            </a:p>
          </p:txBody>
        </p:sp>
        <p:sp>
          <p:nvSpPr>
            <p:cNvPr id="7205" name="AutoShape 51"/>
            <p:cNvSpPr>
              <a:spLocks noChangeArrowheads="1"/>
            </p:cNvSpPr>
            <p:nvPr/>
          </p:nvSpPr>
          <p:spPr bwMode="auto">
            <a:xfrm>
              <a:off x="3131" y="1201"/>
              <a:ext cx="681" cy="198"/>
            </a:xfrm>
            <a:prstGeom prst="rightArrow">
              <a:avLst>
                <a:gd name="adj1" fmla="val 50000"/>
                <a:gd name="adj2" fmla="val 8598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>
                <a:solidFill>
                  <a:srgbClr val="00FF00"/>
                </a:solidFill>
              </a:endParaRPr>
            </a:p>
          </p:txBody>
        </p:sp>
        <p:sp>
          <p:nvSpPr>
            <p:cNvPr id="7206" name="Text Box 70"/>
            <p:cNvSpPr txBox="1">
              <a:spLocks noChangeArrowheads="1"/>
            </p:cNvSpPr>
            <p:nvPr/>
          </p:nvSpPr>
          <p:spPr bwMode="auto">
            <a:xfrm>
              <a:off x="3294" y="955"/>
              <a:ext cx="191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  <a:latin typeface="Times New Roman" pitchFamily="18" charset="0"/>
                </a:rPr>
                <a:t>          </a:t>
              </a:r>
              <a:r>
                <a:rPr lang="en-US" sz="2400" b="0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b="0" dirty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400" b="0" baseline="-25000" dirty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err="1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400" b="0" baseline="-25000" dirty="0" err="1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  <a:endParaRPr lang="en-US" sz="2400" b="0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sp>
          <p:nvSpPr>
            <p:cNvPr id="7207" name="Rectangle 71"/>
            <p:cNvSpPr>
              <a:spLocks noChangeArrowheads="1"/>
            </p:cNvSpPr>
            <p:nvPr/>
          </p:nvSpPr>
          <p:spPr bwMode="auto">
            <a:xfrm>
              <a:off x="4589" y="871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>
                <a:solidFill>
                  <a:srgbClr val="0000FF"/>
                </a:solidFill>
                <a:latin typeface="Tahoma" pitchFamily="34" charset="0"/>
              </a:endParaRPr>
            </a:p>
          </p:txBody>
        </p:sp>
      </p:grpSp>
      <p:grpSp>
        <p:nvGrpSpPr>
          <p:cNvPr id="9" name="Group 84"/>
          <p:cNvGrpSpPr>
            <a:grpSpLocks/>
          </p:cNvGrpSpPr>
          <p:nvPr/>
        </p:nvGrpSpPr>
        <p:grpSpPr bwMode="auto">
          <a:xfrm>
            <a:off x="407568" y="5911136"/>
            <a:ext cx="7154867" cy="725488"/>
            <a:chOff x="344" y="2126"/>
            <a:chExt cx="4507" cy="457"/>
          </a:xfrm>
        </p:grpSpPr>
        <p:sp>
          <p:nvSpPr>
            <p:cNvPr id="7183" name="Text Box 76"/>
            <p:cNvSpPr txBox="1">
              <a:spLocks noChangeArrowheads="1"/>
            </p:cNvSpPr>
            <p:nvPr/>
          </p:nvSpPr>
          <p:spPr bwMode="auto">
            <a:xfrm>
              <a:off x="449" y="2126"/>
              <a:ext cx="23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>
                  <a:latin typeface="Times New Roman" pitchFamily="18" charset="0"/>
                </a:rPr>
                <a:t>Unpolarized</a:t>
              </a:r>
              <a:r>
                <a:rPr lang="en-US" b="0" dirty="0">
                  <a:latin typeface="Times New Roman" pitchFamily="18" charset="0"/>
                </a:rPr>
                <a:t> beam, </a:t>
              </a:r>
              <a:r>
                <a:rPr lang="en-US" dirty="0">
                  <a:latin typeface="Times New Roman" pitchFamily="18" charset="0"/>
                </a:rPr>
                <a:t>transverse</a:t>
              </a:r>
              <a:r>
                <a:rPr lang="en-US" b="0" dirty="0">
                  <a:latin typeface="Times New Roman" pitchFamily="18" charset="0"/>
                </a:rPr>
                <a:t> </a:t>
              </a:r>
              <a:r>
                <a:rPr lang="en-US" b="0" dirty="0" smtClean="0">
                  <a:latin typeface="Times New Roman" pitchFamily="18" charset="0"/>
                </a:rPr>
                <a:t>target</a:t>
              </a:r>
              <a:r>
                <a:rPr lang="en-US" b="0" dirty="0">
                  <a:latin typeface="Times New Roman" pitchFamily="18" charset="0"/>
                </a:rPr>
                <a:t>:</a:t>
              </a:r>
            </a:p>
          </p:txBody>
        </p:sp>
        <p:sp>
          <p:nvSpPr>
            <p:cNvPr id="7184" name="Text Box 77"/>
            <p:cNvSpPr txBox="1">
              <a:spLocks noChangeArrowheads="1"/>
            </p:cNvSpPr>
            <p:nvPr/>
          </p:nvSpPr>
          <p:spPr bwMode="auto">
            <a:xfrm>
              <a:off x="344" y="2352"/>
              <a:ext cx="2431" cy="231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Symbol" pitchFamily="18" charset="2"/>
                </a:rPr>
                <a:t>Ds</a:t>
              </a:r>
              <a:r>
                <a:rPr lang="en-US" baseline="-25000" dirty="0" err="1">
                  <a:latin typeface="Times New Roman" pitchFamily="18" charset="0"/>
                </a:rPr>
                <a:t>UT</a:t>
              </a:r>
              <a:r>
                <a:rPr lang="en-US" dirty="0"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~ </a:t>
              </a:r>
              <a:r>
                <a:rPr lang="en-US" b="0" dirty="0" err="1">
                  <a:solidFill>
                    <a:srgbClr val="FF0000"/>
                  </a:solidFill>
                  <a:latin typeface="Times New Roman" pitchFamily="18" charset="0"/>
                </a:rPr>
                <a:t>sin</a:t>
              </a:r>
              <a:r>
                <a:rPr lang="en-US" b="0" dirty="0" err="1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US" dirty="0" err="1">
                  <a:latin typeface="Times New Roman" pitchFamily="18" charset="0"/>
                </a:rPr>
                <a:t>Im</a:t>
              </a:r>
              <a:r>
                <a:rPr lang="en-US" b="0" dirty="0">
                  <a:latin typeface="Times New Roman" pitchFamily="18" charset="0"/>
                </a:rPr>
                <a:t>{k(F</a:t>
              </a:r>
              <a:r>
                <a:rPr lang="en-US" b="0" baseline="-25000" dirty="0">
                  <a:latin typeface="Times New Roman" pitchFamily="18" charset="0"/>
                </a:rPr>
                <a:t>2</a:t>
              </a:r>
              <a:r>
                <a:rPr lang="en-US" b="0" dirty="0">
                  <a:solidFill>
                    <a:srgbClr val="0000FF"/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H</a:t>
              </a:r>
              <a:r>
                <a:rPr lang="en-US" b="0" dirty="0">
                  <a:latin typeface="Times New Roman" pitchFamily="18" charset="0"/>
                </a:rPr>
                <a:t> – F</a:t>
              </a:r>
              <a:r>
                <a:rPr lang="en-US" b="0" baseline="-25000" dirty="0">
                  <a:latin typeface="Times New Roman" pitchFamily="18" charset="0"/>
                </a:rPr>
                <a:t>1</a:t>
              </a:r>
              <a:r>
                <a:rPr lang="en-US" b="0" dirty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>
                  <a:latin typeface="Times New Roman" pitchFamily="18" charset="0"/>
                </a:rPr>
                <a:t>) + …..</a:t>
              </a:r>
              <a:r>
                <a:rPr lang="en-US" b="0" baseline="30000" dirty="0"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}</a:t>
              </a:r>
              <a:r>
                <a:rPr lang="en-US" b="0" dirty="0" err="1">
                  <a:latin typeface="Times New Roman" pitchFamily="18" charset="0"/>
                </a:rPr>
                <a:t>d</a:t>
              </a:r>
              <a:r>
                <a:rPr lang="en-US" b="0" dirty="0" err="1">
                  <a:latin typeface="Symbol" pitchFamily="18" charset="2"/>
                </a:rPr>
                <a:t>f</a:t>
              </a:r>
              <a:endParaRPr lang="en-US" b="0" dirty="0">
                <a:latin typeface="Symbol" pitchFamily="18" charset="2"/>
              </a:endParaRPr>
            </a:p>
          </p:txBody>
        </p:sp>
        <p:sp>
          <p:nvSpPr>
            <p:cNvPr id="7185" name="Text Box 78"/>
            <p:cNvSpPr txBox="1">
              <a:spLocks noChangeArrowheads="1"/>
            </p:cNvSpPr>
            <p:nvPr/>
          </p:nvSpPr>
          <p:spPr bwMode="auto">
            <a:xfrm>
              <a:off x="3382" y="2164"/>
              <a:ext cx="1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        </a:t>
              </a:r>
              <a:r>
                <a:rPr lang="en-US" sz="2400" b="0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800" dirty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dirty="0" err="1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800" baseline="-25000" dirty="0" err="1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  <a:endParaRPr lang="en-US" sz="2400" b="0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sp>
          <p:nvSpPr>
            <p:cNvPr id="7186" name="AutoShape 79"/>
            <p:cNvSpPr>
              <a:spLocks noChangeArrowheads="1"/>
            </p:cNvSpPr>
            <p:nvPr/>
          </p:nvSpPr>
          <p:spPr bwMode="auto">
            <a:xfrm>
              <a:off x="3090" y="2355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61" name="ZoneTexte 60"/>
          <p:cNvSpPr txBox="1"/>
          <p:nvPr/>
        </p:nvSpPr>
        <p:spPr>
          <a:xfrm>
            <a:off x="1052945" y="0"/>
            <a:ext cx="7229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Sensitivity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DVCS spin observables</a:t>
            </a:r>
            <a:endParaRPr lang="fr-FR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8" name="Group 83"/>
          <p:cNvGrpSpPr>
            <a:grpSpLocks/>
          </p:cNvGrpSpPr>
          <p:nvPr/>
        </p:nvGrpSpPr>
        <p:grpSpPr bwMode="auto">
          <a:xfrm>
            <a:off x="400505" y="4799404"/>
            <a:ext cx="8385159" cy="869952"/>
            <a:chOff x="320" y="1513"/>
            <a:chExt cx="5282" cy="548"/>
          </a:xfrm>
        </p:grpSpPr>
        <p:sp>
          <p:nvSpPr>
            <p:cNvPr id="79" name="Text Box 6"/>
            <p:cNvSpPr txBox="1">
              <a:spLocks noChangeArrowheads="1"/>
            </p:cNvSpPr>
            <p:nvPr/>
          </p:nvSpPr>
          <p:spPr bwMode="auto">
            <a:xfrm>
              <a:off x="512" y="1613"/>
              <a:ext cx="227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latin typeface="Times New Roman" pitchFamily="18" charset="0"/>
                </a:rPr>
                <a:t>Polarized </a:t>
              </a:r>
              <a:r>
                <a:rPr lang="en-US" dirty="0">
                  <a:latin typeface="Times New Roman" pitchFamily="18" charset="0"/>
                </a:rPr>
                <a:t>beam</a:t>
              </a:r>
              <a:r>
                <a:rPr lang="en-US" b="0" dirty="0">
                  <a:latin typeface="Times New Roman" pitchFamily="18" charset="0"/>
                </a:rPr>
                <a:t>, </a:t>
              </a:r>
              <a:r>
                <a:rPr lang="en-US" dirty="0">
                  <a:latin typeface="Times New Roman" pitchFamily="18" charset="0"/>
                </a:rPr>
                <a:t>longitudinal</a:t>
              </a:r>
              <a:r>
                <a:rPr lang="en-US" b="0" dirty="0">
                  <a:latin typeface="Times New Roman" pitchFamily="18" charset="0"/>
                </a:rPr>
                <a:t> </a:t>
              </a:r>
              <a:r>
                <a:rPr lang="en-US" b="0" dirty="0" smtClean="0">
                  <a:latin typeface="Times New Roman" pitchFamily="18" charset="0"/>
                </a:rPr>
                <a:t>target</a:t>
              </a:r>
              <a:r>
                <a:rPr lang="en-US" b="0" dirty="0">
                  <a:latin typeface="Times New Roman" pitchFamily="18" charset="0"/>
                </a:rPr>
                <a:t>:</a:t>
              </a: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350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latin typeface="Symbol" pitchFamily="18" charset="2"/>
                </a:rPr>
                <a:t>Ds</a:t>
              </a:r>
              <a:r>
                <a:rPr lang="en-US" baseline="-25000" dirty="0" err="1" smtClean="0">
                  <a:latin typeface="Times New Roman" pitchFamily="18" charset="0"/>
                </a:rPr>
                <a:t>LL</a:t>
              </a:r>
              <a:r>
                <a:rPr lang="en-US" b="0" dirty="0" smtClean="0">
                  <a:latin typeface="Times New Roman" pitchFamily="18" charset="0"/>
                </a:rPr>
                <a:t> </a:t>
              </a:r>
              <a:r>
                <a:rPr lang="en-US" b="0" dirty="0">
                  <a:latin typeface="Times New Roman" pitchFamily="18" charset="0"/>
                </a:rPr>
                <a:t>~ </a:t>
              </a:r>
              <a:r>
                <a:rPr lang="en-US" b="0" dirty="0" smtClean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r>
                <a:rPr lang="en-US" b="0" dirty="0" err="1" smtClean="0">
                  <a:solidFill>
                    <a:srgbClr val="FF0000"/>
                  </a:solidFill>
                  <a:latin typeface="Times New Roman" pitchFamily="18" charset="0"/>
                </a:rPr>
                <a:t>A+B</a:t>
              </a:r>
              <a:r>
                <a:rPr lang="en-US" b="0" dirty="0" err="1" smtClean="0">
                  <a:solidFill>
                    <a:srgbClr val="FF3300"/>
                  </a:solidFill>
                  <a:latin typeface="Times New Roman" pitchFamily="18" charset="0"/>
                </a:rPr>
                <a:t>cos</a:t>
              </a:r>
              <a:r>
                <a:rPr lang="en-US" b="0" dirty="0" err="1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b="0" dirty="0" smtClean="0">
                  <a:solidFill>
                    <a:srgbClr val="FF3300"/>
                  </a:solidFill>
                  <a:latin typeface="Symbol" pitchFamily="18" charset="2"/>
                </a:rPr>
                <a:t>)</a:t>
              </a:r>
              <a:r>
                <a:rPr lang="en-US" dirty="0" smtClean="0">
                  <a:latin typeface="Times New Roman" pitchFamily="18" charset="0"/>
                </a:rPr>
                <a:t>Re</a:t>
              </a:r>
              <a:r>
                <a:rPr lang="en-US" b="0" dirty="0" smtClean="0">
                  <a:latin typeface="Times New Roman" pitchFamily="18" charset="0"/>
                </a:rPr>
                <a:t>{F</a:t>
              </a:r>
              <a:r>
                <a:rPr lang="en-US" b="0" baseline="-25000" dirty="0" smtClean="0"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latin typeface="Times New Roman" pitchFamily="18" charset="0"/>
                </a:rPr>
                <a:t>+</a:t>
              </a:r>
              <a:r>
                <a:rPr lang="en-US" b="0" dirty="0" smtClean="0">
                  <a:latin typeface="Symbol" pitchFamily="18" charset="2"/>
                </a:rPr>
                <a:t>x</a:t>
              </a:r>
              <a:r>
                <a:rPr lang="en-US" b="0" dirty="0" smtClean="0">
                  <a:latin typeface="Times New Roman" pitchFamily="18" charset="0"/>
                </a:rPr>
                <a:t>(F</a:t>
              </a:r>
              <a:r>
                <a:rPr lang="en-US" b="0" baseline="-25000" dirty="0" smtClean="0">
                  <a:latin typeface="Times New Roman" pitchFamily="18" charset="0"/>
                </a:rPr>
                <a:t>1</a:t>
              </a:r>
              <a:r>
                <a:rPr lang="en-US" b="0" dirty="0" smtClean="0">
                  <a:latin typeface="Times New Roman" pitchFamily="18" charset="0"/>
                </a:rPr>
                <a:t>+F</a:t>
              </a:r>
              <a:r>
                <a:rPr lang="en-US" b="0" baseline="-25000" dirty="0" smtClean="0">
                  <a:latin typeface="Times New Roman" pitchFamily="18" charset="0"/>
                </a:rPr>
                <a:t>2</a:t>
              </a:r>
              <a:r>
                <a:rPr lang="en-US" b="0" dirty="0">
                  <a:latin typeface="Times New Roman" pitchFamily="18" charset="0"/>
                </a:rPr>
                <a:t>)(</a:t>
              </a:r>
              <a:r>
                <a:rPr lang="en-US" b="0" dirty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latin typeface="Times New Roman" pitchFamily="18" charset="0"/>
                </a:rPr>
                <a:t>+ </a:t>
              </a:r>
              <a:r>
                <a:rPr lang="en-US" b="0" dirty="0" err="1" smtClean="0">
                  <a:latin typeface="Times New Roman" pitchFamily="18" charset="0"/>
                </a:rPr>
                <a:t>x</a:t>
              </a:r>
              <a:r>
                <a:rPr lang="en-US" b="0" baseline="-25000" dirty="0" err="1" smtClean="0">
                  <a:latin typeface="Times New Roman" pitchFamily="18" charset="0"/>
                </a:rPr>
                <a:t>B</a:t>
              </a:r>
              <a:r>
                <a:rPr lang="en-US" b="0" dirty="0" smtClean="0">
                  <a:latin typeface="Times New Roman" pitchFamily="18" charset="0"/>
                </a:rPr>
                <a:t>/2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latin typeface="Times New Roman" pitchFamily="18" charset="0"/>
                  <a:cs typeface="Times New Roman" pitchFamily="18" charset="0"/>
                </a:rPr>
                <a:t>)…</a:t>
              </a:r>
              <a:r>
                <a:rPr lang="en-US" b="0" dirty="0" smtClean="0">
                  <a:latin typeface="Times New Roman" pitchFamily="18" charset="0"/>
                </a:rPr>
                <a:t>}</a:t>
              </a:r>
              <a:r>
                <a:rPr lang="en-US" b="0" dirty="0" err="1">
                  <a:latin typeface="Times New Roman" pitchFamily="18" charset="0"/>
                </a:rPr>
                <a:t>d</a:t>
              </a:r>
              <a:r>
                <a:rPr lang="en-US" b="0" dirty="0" err="1">
                  <a:latin typeface="Symbol" pitchFamily="18" charset="2"/>
                </a:rPr>
                <a:t>f</a:t>
              </a:r>
              <a:endParaRPr lang="en-US" b="0" dirty="0">
                <a:latin typeface="Symbol" pitchFamily="18" charset="2"/>
              </a:endParaRPr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1857" y="169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82" name="Text Box 17"/>
            <p:cNvSpPr txBox="1">
              <a:spLocks noChangeArrowheads="1"/>
            </p:cNvSpPr>
            <p:nvPr/>
          </p:nvSpPr>
          <p:spPr bwMode="auto">
            <a:xfrm>
              <a:off x="3435" y="1629"/>
              <a:ext cx="216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                     </a:t>
              </a:r>
              <a:r>
                <a:rPr lang="en-US" sz="2400" b="0" i="1" dirty="0" smtClean="0">
                  <a:solidFill>
                    <a:srgbClr val="0000FF"/>
                  </a:solidFill>
                  <a:latin typeface="Times New Roman" pitchFamily="18" charset="0"/>
                </a:rPr>
                <a:t>Re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  <a:endParaRPr lang="en-US" sz="2400" b="0" dirty="0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18"/>
            <p:cNvSpPr>
              <a:spLocks noChangeArrowheads="1"/>
            </p:cNvSpPr>
            <p:nvPr/>
          </p:nvSpPr>
          <p:spPr bwMode="auto">
            <a:xfrm>
              <a:off x="5214" y="1513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84" name="AutoShape 52"/>
            <p:cNvSpPr>
              <a:spLocks noChangeArrowheads="1"/>
            </p:cNvSpPr>
            <p:nvPr/>
          </p:nvSpPr>
          <p:spPr bwMode="auto">
            <a:xfrm>
              <a:off x="3795" y="1828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fr-FR" dirty="0" smtClean="0"/>
                <a:t>         </a:t>
              </a:r>
              <a:endParaRPr lang="fr-FR" dirty="0"/>
            </a:p>
          </p:txBody>
        </p:sp>
      </p:grpSp>
      <p:graphicFrame>
        <p:nvGraphicFramePr>
          <p:cNvPr id="148483" name="Object 3"/>
          <p:cNvGraphicFramePr>
            <a:graphicFrameLocks noChangeAspect="1"/>
          </p:cNvGraphicFramePr>
          <p:nvPr/>
        </p:nvGraphicFramePr>
        <p:xfrm>
          <a:off x="81533" y="597408"/>
          <a:ext cx="5969637" cy="828167"/>
        </p:xfrm>
        <a:graphic>
          <a:graphicData uri="http://schemas.openxmlformats.org/presentationml/2006/ole">
            <p:oleObj spid="_x0000_s148483" name="Équation" r:id="rId4" imgW="3479760" imgH="482400" progId="Equation.3">
              <p:embed/>
            </p:oleObj>
          </a:graphicData>
        </a:graphic>
      </p:graphicFrame>
      <p:graphicFrame>
        <p:nvGraphicFramePr>
          <p:cNvPr id="148484" name="Object 4"/>
          <p:cNvGraphicFramePr>
            <a:graphicFrameLocks noChangeAspect="1"/>
          </p:cNvGraphicFramePr>
          <p:nvPr/>
        </p:nvGraphicFramePr>
        <p:xfrm>
          <a:off x="60960" y="1499616"/>
          <a:ext cx="4324289" cy="473647"/>
        </p:xfrm>
        <a:graphic>
          <a:graphicData uri="http://schemas.openxmlformats.org/presentationml/2006/ole">
            <p:oleObj spid="_x0000_s148484" name="Équation" r:id="rId5" imgW="2311200" imgH="253800" progId="Equation.3">
              <p:embed/>
            </p:oleObj>
          </a:graphicData>
        </a:graphic>
      </p:graphicFrame>
      <p:sp>
        <p:nvSpPr>
          <p:cNvPr id="58" name="Text Box 70"/>
          <p:cNvSpPr txBox="1">
            <a:spLocks noChangeArrowheads="1"/>
          </p:cNvSpPr>
          <p:nvPr/>
        </p:nvSpPr>
        <p:spPr bwMode="auto">
          <a:xfrm>
            <a:off x="5226384" y="3427126"/>
            <a:ext cx="299085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          </a:t>
            </a:r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80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9" name="Rectangle 71"/>
          <p:cNvSpPr>
            <a:spLocks noChangeArrowheads="1"/>
          </p:cNvSpPr>
          <p:nvPr/>
        </p:nvSpPr>
        <p:spPr bwMode="auto">
          <a:xfrm>
            <a:off x="8722622" y="4293520"/>
            <a:ext cx="1841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5998464" y="2474976"/>
            <a:ext cx="1965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Proton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Neutron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5047488" y="4094257"/>
            <a:ext cx="1841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~</a:t>
            </a:r>
            <a:endParaRPr lang="en-US" sz="2400" dirty="0">
              <a:solidFill>
                <a:srgbClr val="0000FF"/>
              </a:solidFill>
              <a:latin typeface="Tahoma" pitchFamily="34" charset="0"/>
            </a:endParaRPr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6958864" y="5413787"/>
            <a:ext cx="20746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FF0000"/>
                </a:solidFill>
                <a:latin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5" name="Rectangle 71"/>
          <p:cNvSpPr>
            <a:spLocks noChangeArrowheads="1"/>
          </p:cNvSpPr>
          <p:nvPr/>
        </p:nvSpPr>
        <p:spPr bwMode="auto">
          <a:xfrm>
            <a:off x="8539742" y="5274976"/>
            <a:ext cx="1841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66" name="Text Box 17"/>
          <p:cNvSpPr txBox="1">
            <a:spLocks noChangeArrowheads="1"/>
          </p:cNvSpPr>
          <p:nvPr/>
        </p:nvSpPr>
        <p:spPr bwMode="auto">
          <a:xfrm>
            <a:off x="5789860" y="6346972"/>
            <a:ext cx="11817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  <a:endParaRPr lang="en-US" sz="2400" b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3" name="Rectangle 71"/>
          <p:cNvSpPr>
            <a:spLocks noChangeArrowheads="1"/>
          </p:cNvSpPr>
          <p:nvPr/>
        </p:nvSpPr>
        <p:spPr bwMode="auto">
          <a:xfrm>
            <a:off x="7199772" y="3277520"/>
            <a:ext cx="1841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>
              <a:solidFill>
                <a:srgbClr val="FF0000"/>
              </a:solidFill>
              <a:latin typeface="Tahoma" pitchFamily="34" charset="0"/>
            </a:endParaRPr>
          </a:p>
        </p:txBody>
      </p:sp>
      <p:sp>
        <p:nvSpPr>
          <p:cNvPr id="68" name="AutoShape 51"/>
          <p:cNvSpPr>
            <a:spLocks noChangeArrowheads="1"/>
          </p:cNvSpPr>
          <p:nvPr/>
        </p:nvSpPr>
        <p:spPr bwMode="auto">
          <a:xfrm>
            <a:off x="368136" y="3037396"/>
            <a:ext cx="581891" cy="228318"/>
          </a:xfrm>
          <a:prstGeom prst="rightArrow">
            <a:avLst>
              <a:gd name="adj1" fmla="val 50000"/>
              <a:gd name="adj2" fmla="val 85985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38" name="Text Box 2"/>
          <p:cNvSpPr txBox="1">
            <a:spLocks noChangeArrowheads="1"/>
          </p:cNvSpPr>
          <p:nvPr/>
        </p:nvSpPr>
        <p:spPr bwMode="auto">
          <a:xfrm>
            <a:off x="152400" y="1125677"/>
            <a:ext cx="8839200" cy="270843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eaLnBrk="1" hangingPunct="1">
              <a:spcBef>
                <a:spcPts val="0"/>
              </a:spcBef>
            </a:pPr>
            <a:r>
              <a:rPr lang="en-US" b="0" dirty="0"/>
              <a:t>                              </a:t>
            </a:r>
            <a:r>
              <a:rPr lang="en-US" b="0" dirty="0" smtClean="0"/>
              <a:t> </a:t>
            </a:r>
            <a:r>
              <a:rPr lang="en-US" sz="1800" b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800" b="0" dirty="0" err="1">
                <a:latin typeface="Times New Roman" pitchFamily="18" charset="0"/>
                <a:cs typeface="Times New Roman" pitchFamily="18" charset="0"/>
              </a:rPr>
              <a:t>p→ep</a:t>
            </a:r>
            <a:r>
              <a:rPr lang="el-GR" sz="1800" b="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18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sz="16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SA	 CLAS	4.2 </a:t>
            </a:r>
            <a:r>
              <a:rPr lang="en-US" sz="1600" b="0" dirty="0" err="1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    Published 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PRL	         </a:t>
            </a:r>
          </a:p>
          <a:p>
            <a:pPr algn="l" eaLnBrk="1" hangingPunct="1">
              <a:spcBef>
                <a:spcPts val="0"/>
              </a:spcBef>
            </a:pP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SA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 CLAS	4.8- 5.75 </a:t>
            </a:r>
            <a:r>
              <a:rPr lang="en-US" sz="1600" b="0" dirty="0" err="1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Published PRC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>
              <a:spcBef>
                <a:spcPts val="0"/>
              </a:spcBef>
            </a:pP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			 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l-GR" sz="1600" b="0" dirty="0" smtClean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Symbol" pitchFamily="18" charset="2"/>
                <a:cs typeface="Times New Roman" pitchFamily="18" charset="0"/>
              </a:rPr>
              <a:t>Ds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 Hall A	5.75 </a:t>
            </a:r>
            <a:r>
              <a:rPr lang="en-US" sz="1600" b="0" dirty="0" err="1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    Published PRL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>
              <a:spcBef>
                <a:spcPts val="0"/>
              </a:spcBef>
            </a:pPr>
            <a:r>
              <a:rPr lang="en-US" sz="1600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en-US" sz="16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SA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 CLAS	5.75 </a:t>
            </a:r>
            <a:r>
              <a:rPr lang="en-US" sz="1600" b="0" dirty="0" err="1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    Published PRL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  <a:p>
            <a:pPr algn="l" eaLnBrk="1" hangingPunct="1">
              <a:spcBef>
                <a:spcPts val="0"/>
              </a:spcBef>
            </a:pP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ep</a:t>
            </a:r>
            <a:r>
              <a:rPr lang="en-US" b="0" dirty="0" err="1">
                <a:latin typeface="Times New Roman" pitchFamily="18" charset="0"/>
                <a:cs typeface="Times New Roman" pitchFamily="18" charset="0"/>
              </a:rPr>
              <a:t>→ep</a:t>
            </a:r>
            <a:r>
              <a:rPr lang="el-GR" b="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b="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  </a:t>
            </a:r>
            <a:r>
              <a:rPr lang="en-US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SA (L)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 CLAS	5.65 </a:t>
            </a:r>
            <a:r>
              <a:rPr lang="en-US" sz="1600" b="0" dirty="0" err="1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    Published PRL</a:t>
            </a:r>
          </a:p>
          <a:p>
            <a:pPr>
              <a:spcBef>
                <a:spcPts val="0"/>
              </a:spcBef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	(longitudinal)                </a:t>
            </a:r>
            <a:r>
              <a:rPr lang="en-US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SA (L)    CLAS	5.9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       Analysis ongoing</a:t>
            </a:r>
          </a:p>
          <a:p>
            <a:pPr>
              <a:spcBef>
                <a:spcPts val="0"/>
              </a:spcBef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			  DSA(L)    CLAS       5.9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         Analysis ongoing</a:t>
            </a:r>
          </a:p>
          <a:p>
            <a:pPr>
              <a:spcBef>
                <a:spcPts val="0"/>
              </a:spcBef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	   </a:t>
            </a:r>
            <a:r>
              <a:rPr lang="en-US" b="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0" dirty="0" err="1" smtClean="0">
                <a:latin typeface="Times New Roman" pitchFamily="18" charset="0"/>
                <a:cs typeface="Times New Roman" pitchFamily="18" charset="0"/>
              </a:rPr>
              <a:t>→ep</a:t>
            </a:r>
            <a:r>
              <a:rPr lang="en-US" b="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en-US" b="0" dirty="0" smtClean="0">
                <a:latin typeface="Symbol" pitchFamily="18" charset="2"/>
                <a:cs typeface="Times New Roman" pitchFamily="18" charset="0"/>
              </a:rPr>
              <a:t>	</a:t>
            </a:r>
            <a:r>
              <a:rPr lang="en-US" sz="1600" b="0" dirty="0" smtClean="0">
                <a:latin typeface="Symbol" pitchFamily="18" charset="2"/>
                <a:cs typeface="Times New Roman" pitchFamily="18" charset="0"/>
              </a:rPr>
              <a:t>	  </a:t>
            </a:r>
            <a:r>
              <a:rPr lang="en-US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SA (T)    CLAS	 6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       Data taking this year</a:t>
            </a:r>
          </a:p>
          <a:p>
            <a:pPr>
              <a:spcBef>
                <a:spcPts val="0"/>
              </a:spcBef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	   </a:t>
            </a:r>
            <a:r>
              <a:rPr lang="en-US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0" dirty="0" err="1" smtClean="0">
                <a:latin typeface="Times New Roman" pitchFamily="18" charset="0"/>
                <a:cs typeface="Times New Roman" pitchFamily="18" charset="0"/>
              </a:rPr>
              <a:t>→en</a:t>
            </a:r>
            <a:r>
              <a:rPr lang="en-US" b="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en-US" b="0" dirty="0" smtClean="0">
                <a:latin typeface="Symbol" pitchFamily="18" charset="2"/>
                <a:cs typeface="Times New Roman" pitchFamily="18" charset="0"/>
              </a:rPr>
              <a:t>	</a:t>
            </a:r>
            <a:r>
              <a:rPr lang="en-US" sz="1600" b="0" dirty="0" smtClean="0">
                <a:latin typeface="Symbol" pitchFamily="18" charset="2"/>
                <a:cs typeface="Times New Roman" pitchFamily="18" charset="0"/>
              </a:rPr>
              <a:t>    </a:t>
            </a:r>
            <a:r>
              <a:rPr lang="fr-FR" sz="1600" b="0" dirty="0" err="1" smtClean="0">
                <a:latin typeface="Symbol" pitchFamily="18" charset="2"/>
                <a:cs typeface="Times New Roman" pitchFamily="18" charset="0"/>
              </a:rPr>
              <a:t>Ds</a:t>
            </a:r>
            <a:r>
              <a:rPr lang="fr-FR" sz="1600" b="0" dirty="0" smtClean="0">
                <a:latin typeface="Symbol" pitchFamily="18" charset="2"/>
                <a:cs typeface="Times New Roman" pitchFamily="18" charset="0"/>
              </a:rPr>
              <a:t>	 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Hall A       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5.75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Published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PRL</a:t>
            </a:r>
          </a:p>
          <a:p>
            <a:pPr>
              <a:spcBef>
                <a:spcPts val="0"/>
              </a:spcBef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		   </a:t>
            </a:r>
            <a:r>
              <a:rPr lang="en-US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="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)→</a:t>
            </a:r>
            <a:r>
              <a:rPr lang="en-US" b="0" dirty="0" err="1" smtClean="0">
                <a:latin typeface="Times New Roman" pitchFamily="18" charset="0"/>
                <a:cs typeface="Times New Roman" pitchFamily="18" charset="0"/>
              </a:rPr>
              <a:t>ep</a:t>
            </a:r>
            <a:r>
              <a:rPr lang="en-US" b="0" dirty="0" smtClean="0">
                <a:latin typeface="Times New Roman" pitchFamily="18" charset="0"/>
                <a:cs typeface="Times New Roman" pitchFamily="18" charset="0"/>
              </a:rPr>
              <a:t>(n)</a:t>
            </a:r>
            <a:r>
              <a:rPr lang="en-US" b="0" dirty="0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en-US" sz="1600" b="0" dirty="0" smtClean="0">
                <a:latin typeface="Symbol" pitchFamily="18" charset="2"/>
                <a:cs typeface="Times New Roman" pitchFamily="18" charset="0"/>
              </a:rPr>
              <a:t>	    </a:t>
            </a:r>
            <a:r>
              <a:rPr lang="fr-FR" sz="1600" b="0" dirty="0" smtClean="0">
                <a:latin typeface="Symbol" pitchFamily="18" charset="2"/>
                <a:cs typeface="Times New Roman" pitchFamily="18" charset="0"/>
              </a:rPr>
              <a:t> s	 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Hall A       4.82/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     Data just taken</a:t>
            </a:r>
          </a:p>
        </p:txBody>
      </p:sp>
      <p:sp>
        <p:nvSpPr>
          <p:cNvPr id="1012739" name="Text Box 3"/>
          <p:cNvSpPr txBox="1">
            <a:spLocks noChangeArrowheads="1"/>
          </p:cNvSpPr>
          <p:nvPr/>
        </p:nvSpPr>
        <p:spPr bwMode="auto">
          <a:xfrm>
            <a:off x="381000" y="731253"/>
            <a:ext cx="8551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sz="2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Reaction</a:t>
            </a:r>
            <a:r>
              <a:rPr lang="en-US" sz="2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Obs</a:t>
            </a:r>
            <a:r>
              <a:rPr lang="en-US" sz="2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Expt.</a:t>
            </a:r>
            <a:r>
              <a:rPr lang="en-US" sz="2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b="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Status</a:t>
            </a:r>
            <a:endParaRPr lang="fr-FR" sz="2000" b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12740" name="Object 4"/>
          <p:cNvGraphicFramePr>
            <a:graphicFrameLocks noChangeAspect="1"/>
          </p:cNvGraphicFramePr>
          <p:nvPr/>
        </p:nvGraphicFramePr>
        <p:xfrm>
          <a:off x="256522" y="1203320"/>
          <a:ext cx="1071562" cy="306388"/>
        </p:xfrm>
        <a:graphic>
          <a:graphicData uri="http://schemas.openxmlformats.org/presentationml/2006/ole">
            <p:oleObj spid="_x0000_s61442" name="Equation" r:id="rId4" imgW="711000" imgH="203040" progId="Equation.3">
              <p:embed/>
            </p:oleObj>
          </a:graphicData>
        </a:graphic>
      </p:graphicFrame>
      <p:graphicFrame>
        <p:nvGraphicFramePr>
          <p:cNvPr id="1012745" name="Object 9"/>
          <p:cNvGraphicFramePr>
            <a:graphicFrameLocks noChangeAspect="1"/>
          </p:cNvGraphicFramePr>
          <p:nvPr/>
        </p:nvGraphicFramePr>
        <p:xfrm>
          <a:off x="238208" y="2160352"/>
          <a:ext cx="1360487" cy="366712"/>
        </p:xfrm>
        <a:graphic>
          <a:graphicData uri="http://schemas.openxmlformats.org/presentationml/2006/ole">
            <p:oleObj spid="_x0000_s61443" name="Équation" r:id="rId5" imgW="901440" imgH="241200" progId="Equation.3">
              <p:embed/>
            </p:oleObj>
          </a:graphicData>
        </a:graphic>
      </p:graphicFrame>
      <p:sp>
        <p:nvSpPr>
          <p:cNvPr id="1012760" name="Text Box 24"/>
          <p:cNvSpPr txBox="1">
            <a:spLocks noChangeArrowheads="1"/>
          </p:cNvSpPr>
          <p:nvPr/>
        </p:nvSpPr>
        <p:spPr bwMode="auto">
          <a:xfrm>
            <a:off x="2198203" y="41418"/>
            <a:ext cx="53869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200" dirty="0" smtClean="0">
                <a:solidFill>
                  <a:srgbClr val="0000FF"/>
                </a:solidFill>
                <a:latin typeface="Times New Roman" pitchFamily="18" charset="0"/>
                <a:ea typeface="SimHei" pitchFamily="49" charset="-122"/>
                <a:cs typeface="Times New Roman" pitchFamily="18" charset="0"/>
              </a:rPr>
              <a:t>DVCS measurements at </a:t>
            </a:r>
            <a:r>
              <a:rPr lang="en-US" sz="3200" dirty="0" err="1" smtClean="0">
                <a:solidFill>
                  <a:srgbClr val="0000FF"/>
                </a:solidFill>
                <a:latin typeface="Times New Roman" pitchFamily="18" charset="0"/>
                <a:ea typeface="SimHei" pitchFamily="49" charset="-122"/>
                <a:cs typeface="Times New Roman" pitchFamily="18" charset="0"/>
              </a:rPr>
              <a:t>JLab</a:t>
            </a:r>
            <a:endParaRPr lang="en-US" sz="3200" dirty="0">
              <a:solidFill>
                <a:srgbClr val="0000FF"/>
              </a:solidFill>
              <a:latin typeface="Times New Roman" pitchFamily="18" charset="0"/>
              <a:ea typeface="SimHei" pitchFamily="49" charset="-122"/>
              <a:cs typeface="Times New Roman" pitchFamily="18" charset="0"/>
            </a:endParaRPr>
          </a:p>
        </p:txBody>
      </p:sp>
      <p:sp>
        <p:nvSpPr>
          <p:cNvPr id="1012761" name="Rectangle 25"/>
          <p:cNvSpPr>
            <a:spLocks noChangeArrowheads="1"/>
          </p:cNvSpPr>
          <p:nvPr/>
        </p:nvSpPr>
        <p:spPr bwMode="auto">
          <a:xfrm>
            <a:off x="54864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1704110" y="4222092"/>
            <a:ext cx="5995231" cy="128823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@12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DVCS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CLAS12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BSA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(longitudinal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) on the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proton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Hall A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dirty="0" err="1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Ds</a:t>
            </a:r>
            <a:r>
              <a:rPr lang="fr-FR" b="0" dirty="0" smtClean="0">
                <a:latin typeface="Symbol" pitchFamily="18" charset="2"/>
                <a:cs typeface="Times New Roman" pitchFamily="18" charset="0"/>
              </a:rPr>
              <a:t>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) on the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proton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205632" y="2915138"/>
          <a:ext cx="1319212" cy="306387"/>
        </p:xfrm>
        <a:graphic>
          <a:graphicData uri="http://schemas.openxmlformats.org/presentationml/2006/ole">
            <p:oleObj spid="_x0000_s61444" name="Équation" r:id="rId6" imgW="876240" imgH="203040" progId="Equation.3">
              <p:embed/>
            </p:oleObj>
          </a:graphicData>
        </a:graphic>
      </p:graphicFrame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213846" y="3218237"/>
          <a:ext cx="1033463" cy="306387"/>
        </p:xfrm>
        <a:graphic>
          <a:graphicData uri="http://schemas.openxmlformats.org/presentationml/2006/ole">
            <p:oleObj spid="_x0000_s61445" name="Équation" r:id="rId7" imgW="685800" imgH="203040" progId="Equation.3">
              <p:embed/>
            </p:oleObj>
          </a:graphicData>
        </a:graphic>
      </p:graphicFrame>
      <p:graphicFrame>
        <p:nvGraphicFramePr>
          <p:cNvPr id="61446" name="Object 6"/>
          <p:cNvGraphicFramePr>
            <a:graphicFrameLocks noChangeAspect="1"/>
          </p:cNvGraphicFramePr>
          <p:nvPr/>
        </p:nvGraphicFramePr>
        <p:xfrm>
          <a:off x="161364" y="3438526"/>
          <a:ext cx="1643062" cy="420688"/>
        </p:xfrm>
        <a:graphic>
          <a:graphicData uri="http://schemas.openxmlformats.org/presentationml/2006/ole">
            <p:oleObj spid="_x0000_s61446" name="Équation" r:id="rId8" imgW="1091880" imgH="279360" progId="Equation.3">
              <p:embed/>
            </p:oleObj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212863" y="5876365"/>
            <a:ext cx="876977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have been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far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proposed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for DVCS on the neutron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11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GeV</a:t>
            </a:r>
            <a:endParaRPr lang="fr-FR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>
            <a:off x="8153065" y="2952244"/>
            <a:ext cx="633507" cy="507881"/>
            <a:chOff x="8247601" y="4779815"/>
            <a:chExt cx="633507" cy="507881"/>
          </a:xfrm>
        </p:grpSpPr>
        <p:sp>
          <p:nvSpPr>
            <p:cNvPr id="21" name="ZoneTexte 20"/>
            <p:cNvSpPr txBox="1"/>
            <p:nvPr/>
          </p:nvSpPr>
          <p:spPr>
            <a:xfrm>
              <a:off x="8247601" y="4918364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0" dirty="0" smtClean="0">
                  <a:latin typeface="Times New Roman" pitchFamily="18" charset="0"/>
                  <a:cs typeface="Times New Roman" pitchFamily="18" charset="0"/>
                </a:rPr>
                <a:t>H, H</a:t>
              </a:r>
              <a:endParaRPr lang="fr-FR" b="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8534399" y="477981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~</a:t>
              </a:r>
              <a:endParaRPr lang="fr-FR" dirty="0"/>
            </a:p>
          </p:txBody>
        </p:sp>
      </p:grpSp>
      <p:sp>
        <p:nvSpPr>
          <p:cNvPr id="12" name="TextBox 1151"/>
          <p:cNvSpPr txBox="1">
            <a:spLocks noChangeArrowheads="1"/>
          </p:cNvSpPr>
          <p:nvPr/>
        </p:nvSpPr>
        <p:spPr bwMode="auto">
          <a:xfrm>
            <a:off x="1524001" y="50800"/>
            <a:ext cx="66640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we learn from the CLAS data</a:t>
            </a:r>
            <a:endParaRPr lang="en-US" sz="3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4" descr="tdep"/>
          <p:cNvPicPr>
            <a:picLocks noChangeAspect="1" noChangeArrowheads="1"/>
          </p:cNvPicPr>
          <p:nvPr/>
        </p:nvPicPr>
        <p:blipFill>
          <a:blip r:embed="rId2" cstate="print"/>
          <a:srcRect l="3335" t="37030" r="22393" b="31981"/>
          <a:stretch>
            <a:fillRect/>
          </a:stretch>
        </p:blipFill>
        <p:spPr bwMode="auto">
          <a:xfrm>
            <a:off x="1370715" y="1620062"/>
            <a:ext cx="6548384" cy="3866342"/>
          </a:xfrm>
          <a:prstGeom prst="rect">
            <a:avLst/>
          </a:prstGeom>
          <a:noFill/>
        </p:spPr>
      </p:pic>
      <p:sp>
        <p:nvSpPr>
          <p:cNvPr id="14" name="TextBox 587"/>
          <p:cNvSpPr txBox="1">
            <a:spLocks noChangeArrowheads="1"/>
          </p:cNvSpPr>
          <p:nvPr/>
        </p:nvSpPr>
        <p:spPr bwMode="auto">
          <a:xfrm>
            <a:off x="1920957" y="5126086"/>
            <a:ext cx="31620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M.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Guidal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PLB 689, 156 (2010)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815352" y="1203301"/>
            <a:ext cx="618564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 defTabSz="762000" eaLnBrk="0" hangingPunct="0"/>
            <a:r>
              <a:rPr lang="fr-FR" b="0" dirty="0" smtClean="0">
                <a:latin typeface="Times New Roman" pitchFamily="18" charset="0"/>
              </a:rPr>
              <a:t>Fit </a:t>
            </a:r>
            <a:r>
              <a:rPr lang="fr-FR" b="0" dirty="0" err="1" smtClean="0">
                <a:latin typeface="Times New Roman" pitchFamily="18" charset="0"/>
              </a:rPr>
              <a:t>at</a:t>
            </a:r>
            <a:r>
              <a:rPr lang="fr-FR" b="0" dirty="0" smtClean="0">
                <a:latin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</a:rPr>
              <a:t>fixed</a:t>
            </a:r>
            <a:r>
              <a:rPr lang="fr-FR" b="0" dirty="0" smtClean="0">
                <a:latin typeface="Times New Roman" pitchFamily="18" charset="0"/>
              </a:rPr>
              <a:t> </a:t>
            </a:r>
            <a:r>
              <a:rPr lang="fr-FR" b="0" dirty="0" err="1">
                <a:latin typeface="Times New Roman" pitchFamily="18" charset="0"/>
              </a:rPr>
              <a:t>x</a:t>
            </a:r>
            <a:r>
              <a:rPr lang="fr-FR" b="0" baseline="-25000" dirty="0" err="1">
                <a:latin typeface="Times New Roman" pitchFamily="18" charset="0"/>
              </a:rPr>
              <a:t>B</a:t>
            </a:r>
            <a:r>
              <a:rPr lang="fr-FR" b="0" dirty="0">
                <a:latin typeface="Times New Roman" pitchFamily="18" charset="0"/>
              </a:rPr>
              <a:t>, </a:t>
            </a:r>
            <a:r>
              <a:rPr lang="fr-FR" b="0" dirty="0" smtClean="0">
                <a:latin typeface="Times New Roman" pitchFamily="18" charset="0"/>
              </a:rPr>
              <a:t>t, Q</a:t>
            </a:r>
            <a:r>
              <a:rPr lang="fr-FR" b="0" baseline="30000" dirty="0" smtClean="0">
                <a:latin typeface="Times New Roman" pitchFamily="18" charset="0"/>
              </a:rPr>
              <a:t>2</a:t>
            </a:r>
            <a:r>
              <a:rPr lang="fr-FR" b="0" dirty="0" smtClean="0">
                <a:latin typeface="Times New Roman" pitchFamily="18" charset="0"/>
              </a:rPr>
              <a:t> of </a:t>
            </a:r>
            <a:r>
              <a:rPr lang="fr-FR" b="0" dirty="0">
                <a:latin typeface="Times New Roman" pitchFamily="18" charset="0"/>
              </a:rPr>
              <a:t>DVCS </a:t>
            </a:r>
            <a:r>
              <a:rPr lang="fr-FR" b="0" dirty="0" smtClean="0">
                <a:latin typeface="Times New Roman" pitchFamily="18" charset="0"/>
              </a:rPr>
              <a:t>observables to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</a:rPr>
              <a:t>extract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</a:rPr>
              <a:t>CFFs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</a:rPr>
              <a:t>using</a:t>
            </a:r>
            <a:r>
              <a:rPr lang="fr-FR" b="0" dirty="0" smtClean="0">
                <a:latin typeface="Times New Roman" pitchFamily="18" charset="0"/>
              </a:rPr>
              <a:t> twist-2 LO DVCS/BH amplitude</a:t>
            </a:r>
            <a:endParaRPr lang="fr-FR" b="0" dirty="0"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996924" y="2304344"/>
            <a:ext cx="124691" cy="13854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284022" y="219351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endParaRPr lang="fr-FR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Losange 19"/>
          <p:cNvSpPr/>
          <p:nvPr/>
        </p:nvSpPr>
        <p:spPr bwMode="auto">
          <a:xfrm>
            <a:off x="8051121" y="3160472"/>
            <a:ext cx="110837" cy="221673"/>
          </a:xfrm>
          <a:prstGeom prst="diamon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>
            <a:off x="8185591" y="2297828"/>
            <a:ext cx="124691" cy="1524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Croix 25"/>
          <p:cNvSpPr/>
          <p:nvPr/>
        </p:nvSpPr>
        <p:spPr bwMode="auto">
          <a:xfrm>
            <a:off x="8023820" y="3530880"/>
            <a:ext cx="166254" cy="166254"/>
          </a:xfrm>
          <a:prstGeom prst="plu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8176216" y="343388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VGG</a:t>
            </a:r>
            <a:endParaRPr lang="fr-FR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911988" y="2466934"/>
            <a:ext cx="111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bounds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1543" name="Text Box 7"/>
          <p:cNvSpPr txBox="1">
            <a:spLocks noChangeArrowheads="1"/>
          </p:cNvSpPr>
          <p:nvPr/>
        </p:nvSpPr>
        <p:spPr bwMode="auto">
          <a:xfrm>
            <a:off x="2164978" y="756200"/>
            <a:ext cx="5575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Fit of CLAS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proton-DVCS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BSAs</a:t>
            </a:r>
            <a:r>
              <a:rPr lang="fr-F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longitudinal TSA</a:t>
            </a:r>
            <a:endParaRPr lang="fr-FR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393159" y="5903258"/>
            <a:ext cx="6904454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Few observables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: model-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assumptions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still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necessary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No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possible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stage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Text Box 75"/>
          <p:cNvSpPr txBox="1">
            <a:spLocks noChangeArrowheads="1"/>
          </p:cNvSpPr>
          <p:nvPr/>
        </p:nvSpPr>
        <p:spPr bwMode="auto">
          <a:xfrm>
            <a:off x="455784" y="2009819"/>
            <a:ext cx="5339898" cy="646331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p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= 4/9 </a:t>
            </a:r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+ 1/9 </a:t>
            </a:r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</a:t>
            </a:r>
          </a:p>
          <a:p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= 1/9 </a:t>
            </a:r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+ 4/9 </a:t>
            </a:r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433750" y="3159120"/>
            <a:ext cx="716280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Combined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of  DVCS observables for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proton and neutron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necessary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perform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Flèche vers le bas 19"/>
          <p:cNvSpPr/>
          <p:nvPr/>
        </p:nvSpPr>
        <p:spPr bwMode="auto">
          <a:xfrm rot="16200000">
            <a:off x="699758" y="4113272"/>
            <a:ext cx="536862" cy="862648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1" name="Text Box 75"/>
          <p:cNvSpPr txBox="1">
            <a:spLocks noChangeArrowheads="1"/>
          </p:cNvSpPr>
          <p:nvPr/>
        </p:nvSpPr>
        <p:spPr bwMode="auto">
          <a:xfrm>
            <a:off x="1555134" y="4232923"/>
            <a:ext cx="5329760" cy="646331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= </a:t>
            </a:r>
            <a:r>
              <a:rPr lang="en-US" dirty="0" smtClean="0">
                <a:latin typeface="Times New Roman" pitchFamily="18" charset="0"/>
              </a:rPr>
              <a:t>9/15[4(H,E)</a:t>
            </a:r>
            <a:r>
              <a:rPr lang="en-US" baseline="-25000" dirty="0" smtClean="0">
                <a:latin typeface="Times New Roman" pitchFamily="18" charset="0"/>
              </a:rPr>
              <a:t>p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</a:t>
            </a:r>
            <a:r>
              <a:rPr lang="en-US" dirty="0" smtClean="0">
                <a:latin typeface="Times New Roman" pitchFamily="18" charset="0"/>
              </a:rPr>
              <a:t>– (H,E)</a:t>
            </a:r>
            <a:r>
              <a:rPr lang="en-US" baseline="-25000" dirty="0" smtClean="0">
                <a:latin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</a:t>
            </a:r>
            <a:r>
              <a:rPr lang="en-US" dirty="0" smtClean="0">
                <a:latin typeface="Times New Roman" pitchFamily="18" charset="0"/>
              </a:rPr>
              <a:t>)]</a:t>
            </a:r>
            <a:endParaRPr lang="en-US" dirty="0">
              <a:latin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</a:rPr>
              <a:t>(H,E)</a:t>
            </a:r>
            <a:r>
              <a:rPr lang="en-US" baseline="-25000" dirty="0" smtClean="0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= </a:t>
            </a:r>
            <a:r>
              <a:rPr lang="en-US" dirty="0" smtClean="0">
                <a:latin typeface="Times New Roman" pitchFamily="18" charset="0"/>
              </a:rPr>
              <a:t>9/15[4(H,E)</a:t>
            </a:r>
            <a:r>
              <a:rPr lang="en-US" baseline="-25000" dirty="0" smtClean="0">
                <a:latin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t) </a:t>
            </a:r>
            <a:r>
              <a:rPr lang="en-US" dirty="0" smtClean="0">
                <a:latin typeface="Times New Roman" pitchFamily="18" charset="0"/>
              </a:rPr>
              <a:t>– (H,E)</a:t>
            </a:r>
            <a:r>
              <a:rPr lang="en-US" baseline="-25000" dirty="0" smtClean="0">
                <a:latin typeface="Times New Roman" pitchFamily="18" charset="0"/>
              </a:rPr>
              <a:t>p</a:t>
            </a:r>
            <a:r>
              <a:rPr lang="en-US" dirty="0" smtClean="0">
                <a:latin typeface="Times New Roman" pitchFamily="18" charset="0"/>
              </a:rPr>
              <a:t>(ξ</a:t>
            </a:r>
            <a:r>
              <a:rPr lang="en-US" dirty="0">
                <a:latin typeface="Times New Roman" pitchFamily="18" charset="0"/>
              </a:rPr>
              <a:t>, ξ, t</a:t>
            </a:r>
            <a:r>
              <a:rPr lang="en-US" dirty="0" smtClean="0">
                <a:latin typeface="Times New Roman" pitchFamily="18" charset="0"/>
              </a:rPr>
              <a:t>)]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4" name="TextBox 1151"/>
          <p:cNvSpPr txBox="1">
            <a:spLocks noChangeArrowheads="1"/>
          </p:cNvSpPr>
          <p:nvPr/>
        </p:nvSpPr>
        <p:spPr bwMode="auto">
          <a:xfrm>
            <a:off x="1524001" y="131482"/>
            <a:ext cx="66640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Flavor separation of GPDs</a:t>
            </a:r>
            <a:endParaRPr lang="en-US" sz="3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70647" y="995082"/>
            <a:ext cx="6880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depend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proton and neutron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combinations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of quark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68242" y="5351929"/>
            <a:ext cx="8109079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of DVCS on neutron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are crucial for the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completion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of a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comprehensive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GPD program for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@12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newprot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858" y="739587"/>
            <a:ext cx="5029201" cy="4811819"/>
          </a:xfrm>
          <a:prstGeom prst="rect">
            <a:avLst/>
          </a:prstGeom>
        </p:spPr>
      </p:pic>
      <p:sp>
        <p:nvSpPr>
          <p:cNvPr id="9219" name="Text Box 8"/>
          <p:cNvSpPr txBox="1">
            <a:spLocks noChangeArrowheads="1"/>
          </p:cNvSpPr>
          <p:nvPr/>
        </p:nvSpPr>
        <p:spPr bwMode="auto">
          <a:xfrm>
            <a:off x="5766361" y="3594568"/>
            <a:ext cx="1501775" cy="119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 dirty="0">
                <a:latin typeface="Symbol" pitchFamily="18" charset="2"/>
              </a:rPr>
              <a:t>f</a:t>
            </a:r>
            <a:r>
              <a:rPr lang="en-US" dirty="0">
                <a:latin typeface="Times New Roman" pitchFamily="18" charset="0"/>
              </a:rPr>
              <a:t>= 60°</a:t>
            </a:r>
          </a:p>
          <a:p>
            <a:pPr>
              <a:buFont typeface="Symbol" pitchFamily="18" charset="2"/>
              <a:buNone/>
            </a:pPr>
            <a:r>
              <a:rPr lang="en-US" dirty="0" err="1">
                <a:latin typeface="Times New Roman" pitchFamily="18" charset="0"/>
              </a:rPr>
              <a:t>x</a:t>
            </a:r>
            <a:r>
              <a:rPr lang="en-US" baseline="-25000" dirty="0" err="1">
                <a:latin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</a:rPr>
              <a:t>0.2</a:t>
            </a:r>
            <a:endParaRPr lang="en-US" dirty="0">
              <a:latin typeface="Times New Roman" pitchFamily="18" charset="0"/>
            </a:endParaRPr>
          </a:p>
          <a:p>
            <a:pPr>
              <a:buFont typeface="Symbol" pitchFamily="18" charset="2"/>
              <a:buNone/>
            </a:pPr>
            <a:r>
              <a:rPr lang="en-US" dirty="0">
                <a:latin typeface="Times New Roman" pitchFamily="18" charset="0"/>
              </a:rPr>
              <a:t>Q</a:t>
            </a:r>
            <a:r>
              <a:rPr lang="en-US" baseline="30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= 2 GeV</a:t>
            </a:r>
            <a:r>
              <a:rPr lang="en-US" baseline="30000" dirty="0">
                <a:latin typeface="Times New Roman" pitchFamily="18" charset="0"/>
              </a:rPr>
              <a:t>2</a:t>
            </a:r>
          </a:p>
          <a:p>
            <a:pPr>
              <a:buFont typeface="Symbol" pitchFamily="18" charset="2"/>
              <a:buNone/>
            </a:pPr>
            <a:r>
              <a:rPr lang="en-US" dirty="0">
                <a:latin typeface="Times New Roman" pitchFamily="18" charset="0"/>
              </a:rPr>
              <a:t>t = -</a:t>
            </a:r>
            <a:r>
              <a:rPr lang="en-US" dirty="0" smtClean="0">
                <a:latin typeface="Times New Roman" pitchFamily="18" charset="0"/>
              </a:rPr>
              <a:t>0.2 </a:t>
            </a:r>
            <a:r>
              <a:rPr lang="en-US" dirty="0">
                <a:latin typeface="Times New Roman" pitchFamily="18" charset="0"/>
              </a:rPr>
              <a:t>GeV</a:t>
            </a:r>
            <a:r>
              <a:rPr lang="en-US" baseline="30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</a:t>
            </a:r>
          </a:p>
        </p:txBody>
      </p:sp>
      <p:sp>
        <p:nvSpPr>
          <p:cNvPr id="9222" name="Text Box 13"/>
          <p:cNvSpPr txBox="1">
            <a:spLocks noChangeArrowheads="1"/>
          </p:cNvSpPr>
          <p:nvPr/>
        </p:nvSpPr>
        <p:spPr bwMode="auto">
          <a:xfrm>
            <a:off x="7548562" y="3759854"/>
            <a:ext cx="1366838" cy="830262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latin typeface="Times New Roman" pitchFamily="18" charset="0"/>
              </a:rPr>
              <a:t>VGG Model</a:t>
            </a:r>
          </a:p>
          <a:p>
            <a:pPr algn="ctr"/>
            <a:r>
              <a:rPr lang="en-US" sz="1600" i="1" dirty="0">
                <a:latin typeface="Times New Roman" pitchFamily="18" charset="0"/>
              </a:rPr>
              <a:t>(calculations </a:t>
            </a:r>
          </a:p>
          <a:p>
            <a:pPr algn="ctr"/>
            <a:r>
              <a:rPr lang="en-US" sz="1600" i="1" dirty="0">
                <a:latin typeface="Times New Roman" pitchFamily="18" charset="0"/>
              </a:rPr>
              <a:t>by M. </a:t>
            </a:r>
            <a:r>
              <a:rPr lang="en-US" sz="1600" i="1" dirty="0" err="1">
                <a:latin typeface="Times New Roman" pitchFamily="18" charset="0"/>
              </a:rPr>
              <a:t>Guidal</a:t>
            </a:r>
            <a:r>
              <a:rPr lang="en-US" sz="1600" i="1" dirty="0">
                <a:latin typeface="Times New Roman" pitchFamily="18" charset="0"/>
              </a:rPr>
              <a:t>)</a:t>
            </a:r>
          </a:p>
        </p:txBody>
      </p:sp>
      <p:sp>
        <p:nvSpPr>
          <p:cNvPr id="9223" name="Text Box 14"/>
          <p:cNvSpPr txBox="1">
            <a:spLocks noChangeArrowheads="1"/>
          </p:cNvSpPr>
          <p:nvPr/>
        </p:nvSpPr>
        <p:spPr bwMode="auto">
          <a:xfrm>
            <a:off x="767792" y="852581"/>
            <a:ext cx="2573974" cy="46166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</a:rPr>
              <a:t>DVCS on the </a:t>
            </a:r>
            <a:r>
              <a:rPr lang="en-US" sz="2400" dirty="0" smtClean="0">
                <a:latin typeface="Times New Roman" pitchFamily="18" charset="0"/>
              </a:rPr>
              <a:t>proton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9224" name="Line 16"/>
          <p:cNvSpPr>
            <a:spLocks noChangeShapeType="1"/>
          </p:cNvSpPr>
          <p:nvPr/>
        </p:nvSpPr>
        <p:spPr bwMode="auto">
          <a:xfrm>
            <a:off x="6174445" y="1155700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5" name="Line 17"/>
          <p:cNvSpPr>
            <a:spLocks noChangeShapeType="1"/>
          </p:cNvSpPr>
          <p:nvPr/>
        </p:nvSpPr>
        <p:spPr bwMode="auto">
          <a:xfrm>
            <a:off x="6185558" y="17002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6" name="Line 18"/>
          <p:cNvSpPr>
            <a:spLocks noChangeShapeType="1"/>
          </p:cNvSpPr>
          <p:nvPr/>
        </p:nvSpPr>
        <p:spPr bwMode="auto">
          <a:xfrm>
            <a:off x="6185558" y="22209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6676095" y="9398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>
                <a:latin typeface="Times New Roman" pitchFamily="18" charset="0"/>
              </a:rPr>
              <a:t>=.1</a:t>
            </a:r>
          </a:p>
        </p:txBody>
      </p:sp>
      <p:sp>
        <p:nvSpPr>
          <p:cNvPr id="9228" name="Text Box 20"/>
          <p:cNvSpPr txBox="1">
            <a:spLocks noChangeArrowheads="1"/>
          </p:cNvSpPr>
          <p:nvPr/>
        </p:nvSpPr>
        <p:spPr bwMode="auto">
          <a:xfrm>
            <a:off x="6669745" y="1497013"/>
            <a:ext cx="13099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</a:rPr>
              <a:t>=.1,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>
                <a:latin typeface="Times New Roman" pitchFamily="18" charset="0"/>
              </a:rPr>
              <a:t>=.1</a:t>
            </a:r>
          </a:p>
        </p:txBody>
      </p:sp>
      <p:sp>
        <p:nvSpPr>
          <p:cNvPr id="9229" name="Text Box 21"/>
          <p:cNvSpPr txBox="1">
            <a:spLocks noChangeArrowheads="1"/>
          </p:cNvSpPr>
          <p:nvPr/>
        </p:nvSpPr>
        <p:spPr bwMode="auto">
          <a:xfrm>
            <a:off x="6650695" y="20066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=.5,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30" name="Line 22"/>
          <p:cNvSpPr>
            <a:spLocks noChangeShapeType="1"/>
          </p:cNvSpPr>
          <p:nvPr/>
        </p:nvSpPr>
        <p:spPr bwMode="auto">
          <a:xfrm>
            <a:off x="6183970" y="27654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1" name="Line 23"/>
          <p:cNvSpPr>
            <a:spLocks noChangeShapeType="1"/>
          </p:cNvSpPr>
          <p:nvPr/>
        </p:nvSpPr>
        <p:spPr bwMode="auto">
          <a:xfrm>
            <a:off x="6158570" y="32861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2" name="Text Box 24"/>
          <p:cNvSpPr txBox="1">
            <a:spLocks noChangeArrowheads="1"/>
          </p:cNvSpPr>
          <p:nvPr/>
        </p:nvSpPr>
        <p:spPr bwMode="auto">
          <a:xfrm>
            <a:off x="6668158" y="2562225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=.3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33" name="Text Box 25"/>
          <p:cNvSpPr txBox="1">
            <a:spLocks noChangeArrowheads="1"/>
          </p:cNvSpPr>
          <p:nvPr/>
        </p:nvSpPr>
        <p:spPr bwMode="auto">
          <a:xfrm>
            <a:off x="6649108" y="3071813"/>
            <a:ext cx="1386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</a:rPr>
              <a:t>=.3, </a:t>
            </a:r>
            <a:r>
              <a:rPr lang="en-US" dirty="0" err="1">
                <a:latin typeface="Times New Roman" pitchFamily="18" charset="0"/>
              </a:rPr>
              <a:t>J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</a:rPr>
              <a:t>=-.1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9234" name="Text Box 26"/>
          <p:cNvSpPr txBox="1">
            <a:spLocks noChangeArrowheads="1"/>
          </p:cNvSpPr>
          <p:nvPr/>
        </p:nvSpPr>
        <p:spPr bwMode="auto">
          <a:xfrm>
            <a:off x="738654" y="4696852"/>
            <a:ext cx="1509713" cy="39687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</a:t>
            </a:r>
            <a:r>
              <a:rPr lang="en-US" sz="2000" baseline="-25000">
                <a:latin typeface="Times New Roman" pitchFamily="18" charset="0"/>
              </a:rPr>
              <a:t>e</a:t>
            </a:r>
            <a:r>
              <a:rPr lang="en-US" sz="2000">
                <a:latin typeface="Times New Roman" pitchFamily="18" charset="0"/>
              </a:rPr>
              <a:t> = 11 GeV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1136380" y="193675"/>
            <a:ext cx="66506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BSA for DVCS at 11 </a:t>
            </a:r>
            <a:r>
              <a:rPr lang="en-US" sz="2800" dirty="0" err="1" smtClean="0">
                <a:solidFill>
                  <a:srgbClr val="0000FF"/>
                </a:solidFill>
                <a:latin typeface="Times New Roman" pitchFamily="18" charset="0"/>
              </a:rPr>
              <a:t>GeV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Times New Roman" pitchFamily="18" charset="0"/>
              </a:rPr>
              <a:t>sensitivity to 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en-US" sz="2800" baseline="-250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endParaRPr lang="en-US" sz="2800" baseline="-250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233236" y="110265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Symbol" pitchFamily="18" charset="2"/>
              </a:rPr>
              <a:t>Ds</a:t>
            </a:r>
            <a:r>
              <a:rPr lang="fr-FR" sz="1600" baseline="-25000" dirty="0" err="1" smtClean="0">
                <a:latin typeface="Times New Roman" pitchFamily="18" charset="0"/>
                <a:cs typeface="Times New Roman" pitchFamily="18" charset="0"/>
              </a:rPr>
              <a:t>LU</a:t>
            </a:r>
            <a:r>
              <a:rPr lang="fr-FR" sz="1600" dirty="0" smtClean="0">
                <a:latin typeface="Symbol" pitchFamily="18" charset="2"/>
              </a:rPr>
              <a:t>/s</a:t>
            </a:r>
            <a:endParaRPr lang="fr-FR" sz="1600" dirty="0">
              <a:latin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12995</TotalTime>
  <Words>2423</Words>
  <Application>Microsoft Office PowerPoint</Application>
  <PresentationFormat>Affichage à l'écran (4:3)</PresentationFormat>
  <Paragraphs>434</Paragraphs>
  <Slides>22</Slides>
  <Notes>11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5" baseType="lpstr">
      <vt:lpstr>Modèle par défaut</vt:lpstr>
      <vt:lpstr>Équation</vt:lpstr>
      <vt:lpstr>Equation</vt:lpstr>
      <vt:lpstr>Deeply Virtual Compton Scattering on the neutron with CLAS12 at 11 GeV</vt:lpstr>
      <vt:lpstr>Deeply Virtual Compton Scattering on the neutron with CLAS12 at 11 GeV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CND: requirements</vt:lpstr>
      <vt:lpstr>CND: constraints and chosen design</vt:lpstr>
      <vt:lpstr>CND: performances</vt:lpstr>
      <vt:lpstr>CND: performances</vt:lpstr>
      <vt:lpstr>Backgrounds in the CND</vt:lpstr>
      <vt:lpstr>Diapositive 18</vt:lpstr>
      <vt:lpstr>Diapositive 19</vt:lpstr>
      <vt:lpstr>Diapositive 20</vt:lpstr>
      <vt:lpstr>Diapositive 21</vt:lpstr>
      <vt:lpstr>Conclusions</vt:lpstr>
    </vt:vector>
  </TitlesOfParts>
  <Company>I.P.N. Orsay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detector for CLAS12: CTOF? CCAL? « CNEUT »? (Or all of them?)</dc:title>
  <dc:creator>niccolai</dc:creator>
  <cp:lastModifiedBy>$niccolai</cp:lastModifiedBy>
  <cp:revision>1122</cp:revision>
  <dcterms:created xsi:type="dcterms:W3CDTF">2007-09-07T12:11:28Z</dcterms:created>
  <dcterms:modified xsi:type="dcterms:W3CDTF">2011-01-13T12:16:09Z</dcterms:modified>
</cp:coreProperties>
</file>